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4657" r:id="rId2"/>
    <p:sldMasterId id="2147484774" r:id="rId3"/>
    <p:sldMasterId id="2147485128" r:id="rId4"/>
    <p:sldMasterId id="2147485206" r:id="rId5"/>
    <p:sldMasterId id="2147485225" r:id="rId6"/>
    <p:sldMasterId id="2147485304" r:id="rId7"/>
    <p:sldMasterId id="2147485323" r:id="rId8"/>
  </p:sldMasterIdLst>
  <p:notesMasterIdLst>
    <p:notesMasterId r:id="rId43"/>
  </p:notesMasterIdLst>
  <p:handoutMasterIdLst>
    <p:handoutMasterId r:id="rId44"/>
  </p:handoutMasterIdLst>
  <p:sldIdLst>
    <p:sldId id="1830" r:id="rId9"/>
    <p:sldId id="3394" r:id="rId10"/>
    <p:sldId id="2797" r:id="rId11"/>
    <p:sldId id="3313" r:id="rId12"/>
    <p:sldId id="3402" r:id="rId13"/>
    <p:sldId id="3412" r:id="rId14"/>
    <p:sldId id="3406" r:id="rId15"/>
    <p:sldId id="2960" r:id="rId16"/>
    <p:sldId id="3397" r:id="rId17"/>
    <p:sldId id="3262" r:id="rId18"/>
    <p:sldId id="3296" r:id="rId19"/>
    <p:sldId id="3345" r:id="rId20"/>
    <p:sldId id="3422" r:id="rId21"/>
    <p:sldId id="3421" r:id="rId22"/>
    <p:sldId id="3415" r:id="rId23"/>
    <p:sldId id="3417" r:id="rId24"/>
    <p:sldId id="3425" r:id="rId25"/>
    <p:sldId id="3423" r:id="rId26"/>
    <p:sldId id="3416" r:id="rId27"/>
    <p:sldId id="3424" r:id="rId28"/>
    <p:sldId id="3414" r:id="rId29"/>
    <p:sldId id="3413" r:id="rId30"/>
    <p:sldId id="3408" r:id="rId31"/>
    <p:sldId id="3401" r:id="rId32"/>
    <p:sldId id="3399" r:id="rId33"/>
    <p:sldId id="3400" r:id="rId34"/>
    <p:sldId id="3409" r:id="rId35"/>
    <p:sldId id="3403" r:id="rId36"/>
    <p:sldId id="3411" r:id="rId37"/>
    <p:sldId id="3346" r:id="rId38"/>
    <p:sldId id="3341" r:id="rId39"/>
    <p:sldId id="2462" r:id="rId40"/>
    <p:sldId id="1933" r:id="rId41"/>
    <p:sldId id="3419" r:id="rId4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6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智文 胡" initials="智文" lastIdx="1" clrIdx="0">
    <p:extLst>
      <p:ext uri="{19B8F6BF-5375-455C-9EA6-DF929625EA0E}">
        <p15:presenceInfo xmlns:p15="http://schemas.microsoft.com/office/powerpoint/2012/main" userId="dd548105a8bfcf72" providerId="Windows Live"/>
      </p:ext>
    </p:extLst>
  </p:cmAuthor>
  <p:cmAuthor id="2" name="SunneyHu" initials="S" lastIdx="1" clrIdx="1">
    <p:extLst>
      <p:ext uri="{19B8F6BF-5375-455C-9EA6-DF929625EA0E}">
        <p15:presenceInfo xmlns:p15="http://schemas.microsoft.com/office/powerpoint/2012/main" userId="SunneyH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4D6BFE"/>
    <a:srgbClr val="4878D0"/>
    <a:srgbClr val="EE854A"/>
    <a:srgbClr val="F1F0E7"/>
    <a:srgbClr val="1A1A1A"/>
    <a:srgbClr val="8D3482"/>
    <a:srgbClr val="FFFFFF"/>
    <a:srgbClr val="BFBFBF"/>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6649" autoAdjust="0"/>
  </p:normalViewPr>
  <p:slideViewPr>
    <p:cSldViewPr snapToGrid="0">
      <p:cViewPr varScale="1">
        <p:scale>
          <a:sx n="148" d="100"/>
          <a:sy n="148" d="100"/>
        </p:scale>
        <p:origin x="192" y="114"/>
      </p:cViewPr>
      <p:guideLst>
        <p:guide orient="horz" pos="2183"/>
        <p:guide pos="3863"/>
      </p:guideLst>
    </p:cSldViewPr>
  </p:slideViewPr>
  <p:notesTextViewPr>
    <p:cViewPr>
      <p:scale>
        <a:sx n="1" d="1"/>
        <a:sy n="1" d="1"/>
      </p:scale>
      <p:origin x="0" y="0"/>
    </p:cViewPr>
  </p:notesText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CC284F-E3DD-40D3-BAF1-0AD183E44165}" type="datetimeFigureOut">
              <a:rPr lang="zh-CN" altLang="en-US" smtClean="0"/>
              <a:t>2026/1/20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AD994E-87C4-46F4-AACC-88DA2A0C52DD}" type="slidenum">
              <a:rPr lang="zh-CN" altLang="en-US" smtClean="0"/>
              <a:t>‹#›</a:t>
            </a:fld>
            <a:endParaRPr lang="zh-CN" altLang="en-US"/>
          </a:p>
        </p:txBody>
      </p:sp>
    </p:spTree>
    <p:extLst>
      <p:ext uri="{BB962C8B-B14F-4D97-AF65-F5344CB8AC3E}">
        <p14:creationId xmlns:p14="http://schemas.microsoft.com/office/powerpoint/2010/main" val="1629411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4F003-1C09-4792-9183-A3DC78F3A8FC}" type="datetimeFigureOut">
              <a:rPr lang="zh-CN" altLang="en-US" smtClean="0"/>
              <a:t>2026/1/20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CC255-D4DE-44A9-87BD-3FAF1DD41727}" type="slidenum">
              <a:rPr lang="zh-CN" altLang="en-US" smtClean="0"/>
              <a:t>‹#›</a:t>
            </a:fld>
            <a:endParaRPr lang="zh-CN" altLang="en-US"/>
          </a:p>
        </p:txBody>
      </p:sp>
    </p:spTree>
    <p:extLst>
      <p:ext uri="{BB962C8B-B14F-4D97-AF65-F5344CB8AC3E}">
        <p14:creationId xmlns:p14="http://schemas.microsoft.com/office/powerpoint/2010/main" val="1222648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46254F-9338-4BA9-B7AC-A66622A3D013}"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63273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46254F-9338-4BA9-B7AC-A66622A3D013}"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56586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dirty="0"/>
            </a:lvl1pPr>
          </a:lstStyle>
          <a:p>
            <a:pPr>
              <a:defRPr/>
            </a:pPr>
            <a:endParaRPr lang="en-GB"/>
          </a:p>
        </p:txBody>
      </p:sp>
      <p:sp>
        <p:nvSpPr>
          <p:cNvPr id="5" name="Footer Placeholder 4"/>
          <p:cNvSpPr>
            <a:spLocks noGrp="1"/>
          </p:cNvSpPr>
          <p:nvPr>
            <p:ph type="ftr" sz="quarter" idx="11"/>
          </p:nvPr>
        </p:nvSpPr>
        <p:spPr/>
        <p:txBody>
          <a:bodyPr/>
          <a:lstStyle>
            <a:lvl1pPr>
              <a:defRPr dirty="0" smtClean="0"/>
            </a:lvl1pPr>
          </a:lstStyle>
          <a:p>
            <a:pPr>
              <a:defRPr/>
            </a:pPr>
            <a:r>
              <a:rPr lang="zh-CN" altLang="en-US" dirty="0"/>
              <a:t>浙江传媒学院</a:t>
            </a:r>
            <a:endParaRPr lang="en-GB" altLang="zh-CN" dirty="0"/>
          </a:p>
        </p:txBody>
      </p:sp>
      <p:sp>
        <p:nvSpPr>
          <p:cNvPr id="6" name="Slide Number Placeholder 5"/>
          <p:cNvSpPr>
            <a:spLocks noGrp="1"/>
          </p:cNvSpPr>
          <p:nvPr>
            <p:ph type="sldNum" sz="quarter" idx="12"/>
          </p:nvPr>
        </p:nvSpPr>
        <p:spPr/>
        <p:txBody>
          <a:bodyPr/>
          <a:lstStyle>
            <a:lvl1pPr>
              <a:defRPr/>
            </a:lvl1pPr>
          </a:lstStyle>
          <a:p>
            <a:pPr>
              <a:defRPr/>
            </a:pPr>
            <a:fld id="{EA849144-BCF4-4510-8F85-E75E62110E89}" type="slidenum">
              <a:rPr lang="en-GB"/>
              <a:pPr>
                <a:defRPr/>
              </a:pPr>
              <a:t>‹#›</a:t>
            </a:fld>
            <a:endParaRPr lang="en-GB"/>
          </a:p>
        </p:txBody>
      </p:sp>
    </p:spTree>
    <p:extLst>
      <p:ext uri="{BB962C8B-B14F-4D97-AF65-F5344CB8AC3E}">
        <p14:creationId xmlns:p14="http://schemas.microsoft.com/office/powerpoint/2010/main" val="139212385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标题 1"/>
          <p:cNvSpPr>
            <a:spLocks noGrp="1"/>
          </p:cNvSpPr>
          <p:nvPr>
            <p:ph type="title"/>
          </p:nvPr>
        </p:nvSpPr>
        <p:spPr>
          <a:xfrm>
            <a:off x="0" y="71415"/>
            <a:ext cx="12192000" cy="868363"/>
          </a:xfrm>
        </p:spPr>
        <p:txBody>
          <a:bodyPr/>
          <a:lstStyle/>
          <a:p>
            <a:r>
              <a:rPr lang="zh-CN" altLang="en-US"/>
              <a:t>单击此处编辑母版标题样式</a:t>
            </a:r>
          </a:p>
        </p:txBody>
      </p:sp>
      <p:sp>
        <p:nvSpPr>
          <p:cNvPr id="7" name="矩形 6"/>
          <p:cNvSpPr/>
          <p:nvPr userDrawn="1"/>
        </p:nvSpPr>
        <p:spPr bwMode="auto">
          <a:xfrm>
            <a:off x="0" y="6357982"/>
            <a:ext cx="12192000" cy="571480"/>
          </a:xfrm>
          <a:prstGeom prst="rect">
            <a:avLst/>
          </a:prstGeom>
          <a:noFill/>
          <a:ln w="9525" cap="flat" cmpd="sng" algn="ctr">
            <a:solidFill>
              <a:schemeClr val="bg1">
                <a:lumMod val="85000"/>
              </a:schemeClr>
            </a:solid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ctr" anchorCtr="1" compatLnSpc="1">
            <a:prstTxWarp prst="textNoShape">
              <a:avLst/>
            </a:prstTxWarp>
          </a:bodyPr>
          <a:lstStyle/>
          <a:p>
            <a:pPr eaLnBrk="1" hangingPunct="1"/>
            <a:r>
              <a:rPr lang="zh-CN" altLang="en-US" sz="2000" b="1" dirty="0">
                <a:solidFill>
                  <a:srgbClr val="080808"/>
                </a:solidFill>
                <a:latin typeface="Times New Roman" pitchFamily="18" charset="0"/>
                <a:ea typeface="华文中宋" pitchFamily="2" charset="-122"/>
                <a:cs typeface="Times New Roman" pitchFamily="18" charset="0"/>
              </a:rPr>
              <a:t>温州大学瓯江学院  </a:t>
            </a:r>
            <a:r>
              <a:rPr lang="en-US" altLang="zh-CN" sz="2000" b="1" dirty="0">
                <a:solidFill>
                  <a:srgbClr val="080808"/>
                </a:solidFill>
                <a:latin typeface="Times New Roman" pitchFamily="18" charset="0"/>
                <a:ea typeface="华文中宋" pitchFamily="2" charset="-122"/>
                <a:cs typeface="Times New Roman" pitchFamily="18" charset="0"/>
              </a:rPr>
              <a:t>·  </a:t>
            </a:r>
            <a:fld id="{5B27DACB-83B0-4B07-BC92-A411270E1A84}" type="datetime2">
              <a:rPr lang="zh-CN" altLang="en-US" sz="2000" b="1" smtClean="0">
                <a:solidFill>
                  <a:srgbClr val="080808"/>
                </a:solidFill>
                <a:latin typeface="Times New Roman" pitchFamily="18" charset="0"/>
                <a:ea typeface="华文中宋" pitchFamily="2" charset="-122"/>
                <a:cs typeface="Times New Roman" pitchFamily="18" charset="0"/>
              </a:rPr>
              <a:pPr eaLnBrk="1" hangingPunct="1"/>
              <a:t>2026年1月20日</a:t>
            </a:fld>
            <a:endParaRPr lang="zh-CN" altLang="en-US" sz="2000" b="1" dirty="0">
              <a:solidFill>
                <a:srgbClr val="080808"/>
              </a:solidFill>
              <a:latin typeface="Times New Roman" pitchFamily="18" charset="0"/>
              <a:ea typeface="华文中宋" pitchFamily="2" charset="-122"/>
              <a:cs typeface="Times New Roman" pitchFamily="18" charset="0"/>
            </a:endParaRPr>
          </a:p>
        </p:txBody>
      </p:sp>
      <p:sp>
        <p:nvSpPr>
          <p:cNvPr id="8" name="矩形 7"/>
          <p:cNvSpPr/>
          <p:nvPr userDrawn="1"/>
        </p:nvSpPr>
        <p:spPr>
          <a:xfrm>
            <a:off x="9667053" y="6443667"/>
            <a:ext cx="652743" cy="400110"/>
          </a:xfrm>
          <a:prstGeom prst="rect">
            <a:avLst/>
          </a:prstGeom>
        </p:spPr>
        <p:txBody>
          <a:bodyPr wrap="none">
            <a:spAutoFit/>
          </a:bodyPr>
          <a:lstStyle/>
          <a:p>
            <a:pPr eaLnBrk="1" hangingPunct="1"/>
            <a:r>
              <a:rPr lang="en-US" altLang="zh-CN" sz="2000" b="1" i="1" dirty="0">
                <a:solidFill>
                  <a:srgbClr val="080808"/>
                </a:solidFill>
                <a:latin typeface="Times New Roman" pitchFamily="18" charset="0"/>
                <a:ea typeface="宋体" pitchFamily="2" charset="-122"/>
                <a:cs typeface="Times New Roman" pitchFamily="18" charset="0"/>
              </a:rPr>
              <a:t>-</a:t>
            </a:r>
            <a:fld id="{93C18E97-1A6D-4709-8677-3F356A94DC83}" type="slidenum">
              <a:rPr lang="zh-CN" altLang="en-US" sz="2000" b="1" i="1" smtClean="0">
                <a:solidFill>
                  <a:srgbClr val="080808"/>
                </a:solidFill>
                <a:latin typeface="Times New Roman" pitchFamily="18" charset="0"/>
                <a:ea typeface="宋体" pitchFamily="2" charset="-122"/>
                <a:cs typeface="Times New Roman" pitchFamily="18" charset="0"/>
              </a:rPr>
              <a:pPr eaLnBrk="1" hangingPunct="1"/>
              <a:t>‹#›</a:t>
            </a:fld>
            <a:r>
              <a:rPr lang="en-US" altLang="zh-CN" sz="2000" b="1" i="1" dirty="0">
                <a:solidFill>
                  <a:srgbClr val="080808"/>
                </a:solidFill>
                <a:latin typeface="Times New Roman" pitchFamily="18" charset="0"/>
                <a:ea typeface="宋体" pitchFamily="2" charset="-122"/>
                <a:cs typeface="Times New Roman" pitchFamily="18" charset="0"/>
              </a:rPr>
              <a:t>-</a:t>
            </a:r>
            <a:endParaRPr lang="zh-CN" altLang="en-US" sz="2000" b="1" i="1" dirty="0">
              <a:solidFill>
                <a:srgbClr val="080808"/>
              </a:solidFill>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val="2580714647"/>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931854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193326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67972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40729109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27349154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925675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923567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dirty="0"/>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17875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852811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2569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801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44250784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solidFill>
                  <a:srgbClr val="000000">
                    <a:tint val="75000"/>
                  </a:srgbClr>
                </a:solidFill>
              </a:rPr>
              <a:pPr/>
              <a:t>1/20/2026</a:t>
            </a:fld>
            <a:endParaRPr lang="en-US" dirty="0">
              <a:solidFill>
                <a:srgbClr val="000000">
                  <a:tint val="75000"/>
                </a:srgbClr>
              </a:solidFill>
            </a:endParaRPr>
          </a:p>
        </p:txBody>
      </p:sp>
      <p:sp>
        <p:nvSpPr>
          <p:cNvPr id="4" name="Footer Placeholder 3"/>
          <p:cNvSpPr>
            <a:spLocks noGrp="1"/>
          </p:cNvSpPr>
          <p:nvPr>
            <p:ph type="ftr" sz="quarter" idx="11"/>
          </p:nvPr>
        </p:nvSpPr>
        <p:spPr/>
        <p:txBody>
          <a:bodyPr/>
          <a:lstStyle/>
          <a:p>
            <a:r>
              <a:rPr lang="en-US" dirty="0">
                <a:solidFill>
                  <a:srgbClr val="000000">
                    <a:tint val="75000"/>
                  </a:srgbClr>
                </a:solidFill>
              </a:rPr>
              <a:t>SlideModel.com</a:t>
            </a: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a:solidFill>
                  <a:srgbClr val="FFFFFF"/>
                </a:solidFill>
              </a:rPr>
              <a:pPr/>
              <a:t>‹#›</a:t>
            </a:fld>
            <a:endParaRPr lang="es-UY" dirty="0">
              <a:solidFill>
                <a:srgbClr val="FFFFFF"/>
              </a:solidFill>
            </a:endParaRPr>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36457656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98458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02750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92678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126989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949803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78443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39116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843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27755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25568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18720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588209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4067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9452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0775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5932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9098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377289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813318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254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28E4D711-22B6-4D12-9179-2F0140A93DDF}" type="datetimeFigureOut">
              <a:rPr lang="en-GB"/>
              <a:pPr>
                <a:defRPr/>
              </a:pPr>
              <a:t>20/01/2026</a:t>
            </a:fld>
            <a:endParaRPr lang="en-GB"/>
          </a:p>
        </p:txBody>
      </p:sp>
      <p:sp>
        <p:nvSpPr>
          <p:cNvPr id="5" name="Footer Placeholder 4"/>
          <p:cNvSpPr>
            <a:spLocks noGrp="1"/>
          </p:cNvSpPr>
          <p:nvPr>
            <p:ph type="ftr" sz="quarter" idx="11"/>
          </p:nvPr>
        </p:nvSpPr>
        <p:spPr/>
        <p:txBody>
          <a:bodyPr/>
          <a:lstStyle>
            <a:lvl1pPr>
              <a:defRPr/>
            </a:lvl1pPr>
          </a:lstStyle>
          <a:p>
            <a:pPr>
              <a:defRPr/>
            </a:pPr>
            <a:r>
              <a:rPr lang="zh-CN" altLang="en-US" dirty="0"/>
              <a:t>浙江传媒学院</a:t>
            </a:r>
            <a:endParaRPr lang="en-GB" dirty="0"/>
          </a:p>
        </p:txBody>
      </p:sp>
      <p:sp>
        <p:nvSpPr>
          <p:cNvPr id="7" name="Slide Number Placeholder 5"/>
          <p:cNvSpPr txBox="1">
            <a:spLocks/>
          </p:cNvSpPr>
          <p:nvPr userDrawn="1"/>
        </p:nvSpPr>
        <p:spPr>
          <a:xfrm>
            <a:off x="8763000" y="6370964"/>
            <a:ext cx="27432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C7D31F1B-95A5-418F-B15C-59DDC1AA9B0B}" type="slidenum">
              <a:rPr lang="en-GB" smtClean="0"/>
              <a:pPr>
                <a:defRPr/>
              </a:pPr>
              <a:t>‹#›</a:t>
            </a:fld>
            <a:endParaRPr lang="en-GB" dirty="0"/>
          </a:p>
        </p:txBody>
      </p:sp>
    </p:spTree>
    <p:extLst>
      <p:ext uri="{BB962C8B-B14F-4D97-AF65-F5344CB8AC3E}">
        <p14:creationId xmlns:p14="http://schemas.microsoft.com/office/powerpoint/2010/main" val="71894794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2010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4796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9747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5062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708746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1/20/2026</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1920612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eaLnBrk="1" fontAlgn="auto" hangingPunct="1">
              <a:spcBef>
                <a:spcPts val="0"/>
              </a:spcBef>
              <a:spcAft>
                <a:spcPts val="0"/>
              </a:spcAft>
            </a:pPr>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85065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73814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098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0373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C43F7A7-4284-490C-9DA2-570E4F9ECB02}" type="datetimeFigureOut">
              <a:rPr lang="en-GB"/>
              <a:pPr>
                <a:defRPr/>
              </a:pPr>
              <a:t>20/01/2026</a:t>
            </a:fld>
            <a:endParaRPr lang="en-GB"/>
          </a:p>
        </p:txBody>
      </p:sp>
      <p:sp>
        <p:nvSpPr>
          <p:cNvPr id="3" name="Footer Placeholder 4"/>
          <p:cNvSpPr>
            <a:spLocks noGrp="1"/>
          </p:cNvSpPr>
          <p:nvPr>
            <p:ph type="ftr" sz="quarter" idx="11"/>
          </p:nvPr>
        </p:nvSpPr>
        <p:spPr/>
        <p:txBody>
          <a:bodyPr/>
          <a:lstStyle>
            <a:lvl1pPr>
              <a:defRPr/>
            </a:lvl1pPr>
          </a:lstStyle>
          <a:p>
            <a:pPr>
              <a:defRPr/>
            </a:pPr>
            <a:r>
              <a:rPr lang="zh-CN" altLang="en-US" dirty="0"/>
              <a:t>浙江传媒学院</a:t>
            </a:r>
            <a:endParaRPr lang="en-GB" altLang="zh-CN" dirty="0"/>
          </a:p>
        </p:txBody>
      </p:sp>
      <p:sp>
        <p:nvSpPr>
          <p:cNvPr id="4" name="Slide Number Placeholder 5"/>
          <p:cNvSpPr>
            <a:spLocks noGrp="1"/>
          </p:cNvSpPr>
          <p:nvPr>
            <p:ph type="sldNum" sz="quarter" idx="12"/>
          </p:nvPr>
        </p:nvSpPr>
        <p:spPr/>
        <p:txBody>
          <a:bodyPr/>
          <a:lstStyle>
            <a:lvl1pPr>
              <a:defRPr/>
            </a:lvl1pPr>
          </a:lstStyle>
          <a:p>
            <a:pPr>
              <a:defRPr/>
            </a:pPr>
            <a:fld id="{EE31C9D2-5066-45C5-BB32-2F8555D6DE81}" type="slidenum">
              <a:rPr lang="en-GB"/>
              <a:pPr>
                <a:defRPr/>
              </a:pPr>
              <a:t>‹#›</a:t>
            </a:fld>
            <a:endParaRPr lang="en-GB"/>
          </a:p>
        </p:txBody>
      </p:sp>
    </p:spTree>
    <p:extLst>
      <p:ext uri="{BB962C8B-B14F-4D97-AF65-F5344CB8AC3E}">
        <p14:creationId xmlns:p14="http://schemas.microsoft.com/office/powerpoint/2010/main" val="213680704"/>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03983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0028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195964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6718808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737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04951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48907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8894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65226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389882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295275" y="254000"/>
            <a:ext cx="127000" cy="6746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4" name="Rectangle 3"/>
          <p:cNvSpPr/>
          <p:nvPr userDrawn="1"/>
        </p:nvSpPr>
        <p:spPr>
          <a:xfrm>
            <a:off x="295275" y="928688"/>
            <a:ext cx="127000" cy="323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14" name="Content Placeholder 2"/>
          <p:cNvSpPr>
            <a:spLocks noGrp="1"/>
          </p:cNvSpPr>
          <p:nvPr>
            <p:ph idx="1"/>
          </p:nvPr>
        </p:nvSpPr>
        <p:spPr>
          <a:xfrm>
            <a:off x="295275" y="1317668"/>
            <a:ext cx="11722403" cy="503868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Slide Number Placeholder 5"/>
          <p:cNvSpPr txBox="1">
            <a:spLocks/>
          </p:cNvSpPr>
          <p:nvPr userDrawn="1"/>
        </p:nvSpPr>
        <p:spPr>
          <a:xfrm>
            <a:off x="9276566" y="6486788"/>
            <a:ext cx="27432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C7D31F1B-95A5-418F-B15C-59DDC1AA9B0B}" type="slidenum">
              <a:rPr lang="en-GB" i="1" smtClean="0">
                <a:solidFill>
                  <a:schemeClr val="bg1">
                    <a:lumMod val="95000"/>
                  </a:schemeClr>
                </a:solidFill>
              </a:rPr>
              <a:pPr>
                <a:defRPr/>
              </a:pPr>
              <a:t>‹#›</a:t>
            </a:fld>
            <a:endParaRPr lang="en-GB" i="1" dirty="0">
              <a:solidFill>
                <a:schemeClr val="bg1">
                  <a:lumMod val="95000"/>
                </a:schemeClr>
              </a:solidFill>
            </a:endParaRPr>
          </a:p>
        </p:txBody>
      </p:sp>
      <p:sp>
        <p:nvSpPr>
          <p:cNvPr id="16" name="Title 1"/>
          <p:cNvSpPr>
            <a:spLocks noGrp="1"/>
          </p:cNvSpPr>
          <p:nvPr>
            <p:ph type="title"/>
          </p:nvPr>
        </p:nvSpPr>
        <p:spPr>
          <a:xfrm>
            <a:off x="463463" y="254001"/>
            <a:ext cx="11554215" cy="998538"/>
          </a:xfrm>
        </p:spPr>
        <p:txBody>
          <a:bodyPr/>
          <a:lstStyle/>
          <a:p>
            <a:r>
              <a:rPr lang="en-US"/>
              <a:t>Click to edit Master title style</a:t>
            </a:r>
            <a:endParaRPr lang="en-GB"/>
          </a:p>
        </p:txBody>
      </p:sp>
    </p:spTree>
    <p:extLst>
      <p:ext uri="{BB962C8B-B14F-4D97-AF65-F5344CB8AC3E}">
        <p14:creationId xmlns:p14="http://schemas.microsoft.com/office/powerpoint/2010/main" val="8577696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solidFill>
                  <a:srgbClr val="000000">
                    <a:tint val="75000"/>
                  </a:srgbClr>
                </a:solidFill>
              </a:rPr>
              <a:pPr/>
              <a:t>1/20/2026</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SlideModel.com</a:t>
            </a: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a:solidFill>
                  <a:srgbClr val="FFFFFF"/>
                </a:solidFill>
              </a:rPr>
              <a:pPr/>
              <a:t>‹#›</a:t>
            </a:fld>
            <a:endParaRPr lang="es-UY" dirty="0">
              <a:solidFill>
                <a:srgbClr val="FFFFFF"/>
              </a:solidFill>
            </a:endParaRPr>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8233681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88644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494078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AFFA3D5-2DE7-4F0F-9D0B-E182B2C46B1B}"/>
              </a:ext>
            </a:extLst>
          </p:cNvPr>
          <p:cNvSpPr>
            <a:spLocks noGrp="1"/>
          </p:cNvSpPr>
          <p:nvPr>
            <p:ph idx="1" hasCustomPrompt="1"/>
          </p:nvPr>
        </p:nvSpPr>
        <p:spPr>
          <a:xfrm>
            <a:off x="295275" y="1317668"/>
            <a:ext cx="11722403" cy="5038681"/>
          </a:xfrm>
        </p:spPr>
        <p:txBody>
          <a:bodyPr>
            <a:normAutofit/>
          </a:bodyPr>
          <a:lstStyle>
            <a:lvl1pPr marL="228600" indent="-228600">
              <a:buClr>
                <a:srgbClr val="65BEF6"/>
              </a:buClr>
              <a:buFont typeface="Wingdings" panose="05000000000000000000" pitchFamily="2" charset="2"/>
              <a:buChar char="p"/>
              <a:defRPr sz="3200">
                <a:solidFill>
                  <a:schemeClr val="bg1"/>
                </a:solidFill>
                <a:latin typeface="Georgia" panose="02040502050405020303" pitchFamily="18" charset="0"/>
                <a:ea typeface="华文中宋" panose="02010600040101010101" pitchFamily="2" charset="-122"/>
              </a:defRPr>
            </a:lvl1pPr>
            <a:lvl2pPr marL="685800" indent="-228600">
              <a:buClr>
                <a:srgbClr val="65BEF6"/>
              </a:buClr>
              <a:buFont typeface="Georgia" panose="02040502050405020303" pitchFamily="18" charset="0"/>
              <a:buChar char="–"/>
              <a:defRPr sz="2800">
                <a:solidFill>
                  <a:schemeClr val="bg1"/>
                </a:solidFill>
                <a:latin typeface="Georgia" panose="02040502050405020303" pitchFamily="18" charset="0"/>
                <a:ea typeface="华文中宋" panose="02010600040101010101" pitchFamily="2" charset="-122"/>
              </a:defRPr>
            </a:lvl2pPr>
            <a:lvl3pPr marL="1143000" indent="-228600">
              <a:buClr>
                <a:srgbClr val="65BEF6"/>
              </a:buClr>
              <a:buFont typeface="Wingdings" panose="05000000000000000000" pitchFamily="2" charset="2"/>
              <a:buChar char="p"/>
              <a:defRPr sz="2400">
                <a:solidFill>
                  <a:schemeClr val="bg1"/>
                </a:solidFill>
                <a:latin typeface="Georgia" panose="02040502050405020303" pitchFamily="18" charset="0"/>
                <a:ea typeface="华文中宋" panose="02010600040101010101" pitchFamily="2" charset="-122"/>
              </a:defRPr>
            </a:lvl3pPr>
            <a:lvl4pPr marL="1600200" indent="-228600">
              <a:buClr>
                <a:srgbClr val="65BEF6"/>
              </a:buClr>
              <a:buFont typeface="Georgia" panose="02040502050405020303" pitchFamily="18" charset="0"/>
              <a:buChar char="–"/>
              <a:defRPr sz="2000">
                <a:solidFill>
                  <a:schemeClr val="bg1"/>
                </a:solidFill>
                <a:latin typeface="Georgia" panose="02040502050405020303" pitchFamily="18" charset="0"/>
                <a:ea typeface="华文中宋" panose="02010600040101010101" pitchFamily="2" charset="-122"/>
              </a:defRPr>
            </a:lvl4pPr>
            <a:lvl5pPr marL="2057400" indent="-228600">
              <a:buClr>
                <a:srgbClr val="65BEF6"/>
              </a:buClr>
              <a:buFont typeface="Georgia" panose="02040502050405020303" pitchFamily="18" charset="0"/>
              <a:buChar char="›"/>
              <a:defRPr sz="2000">
                <a:solidFill>
                  <a:schemeClr val="bg1"/>
                </a:solidFill>
                <a:latin typeface="Georgia" panose="02040502050405020303" pitchFamily="18" charset="0"/>
                <a:ea typeface="华文中宋" panose="02010600040101010101" pitchFamily="2" charset="-122"/>
              </a:defRPr>
            </a:lvl5pPr>
          </a:lstStyle>
          <a:p>
            <a:pPr lvl="0"/>
            <a:r>
              <a:rPr lang="en-US" altLang="zh-CN" dirty="0"/>
              <a:t>a </a:t>
            </a:r>
            <a:endParaRPr lang="en-US" dirty="0"/>
          </a:p>
          <a:p>
            <a:pPr lvl="1"/>
            <a:r>
              <a:rPr lang="en-US" dirty="0"/>
              <a:t>a </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D75583B-F9F2-4503-A44C-3662C55688E9}"/>
              </a:ext>
            </a:extLst>
          </p:cNvPr>
          <p:cNvSpPr txBox="1">
            <a:spLocks/>
          </p:cNvSpPr>
          <p:nvPr userDrawn="1"/>
        </p:nvSpPr>
        <p:spPr>
          <a:xfrm>
            <a:off x="9376774" y="6486788"/>
            <a:ext cx="27432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C7D31F1B-95A5-418F-B15C-59DDC1AA9B0B}" type="slidenum">
              <a:rPr lang="en-GB" sz="1400" i="1" smtClean="0">
                <a:solidFill>
                  <a:schemeClr val="bg1">
                    <a:lumMod val="95000"/>
                  </a:schemeClr>
                </a:solidFill>
              </a:rPr>
              <a:pPr>
                <a:defRPr/>
              </a:pPr>
              <a:t>‹#›</a:t>
            </a:fld>
            <a:endParaRPr lang="en-GB" sz="1400" i="1" dirty="0">
              <a:solidFill>
                <a:schemeClr val="bg1">
                  <a:lumMod val="95000"/>
                </a:schemeClr>
              </a:solidFill>
            </a:endParaRPr>
          </a:p>
        </p:txBody>
      </p:sp>
      <p:sp>
        <p:nvSpPr>
          <p:cNvPr id="7" name="Content Placeholder 2">
            <a:extLst>
              <a:ext uri="{FF2B5EF4-FFF2-40B4-BE49-F238E27FC236}">
                <a16:creationId xmlns:a16="http://schemas.microsoft.com/office/drawing/2014/main" id="{EBAF4474-00ED-4C00-B52D-734CF07BA035}"/>
              </a:ext>
            </a:extLst>
          </p:cNvPr>
          <p:cNvSpPr>
            <a:spLocks noGrp="1"/>
          </p:cNvSpPr>
          <p:nvPr>
            <p:ph idx="10" hasCustomPrompt="1"/>
          </p:nvPr>
        </p:nvSpPr>
        <p:spPr>
          <a:xfrm>
            <a:off x="421577" y="254000"/>
            <a:ext cx="11545299" cy="440173"/>
          </a:xfrm>
        </p:spPr>
        <p:txBody>
          <a:bodyPr/>
          <a:lstStyle>
            <a:lvl1pPr marL="0" marR="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lang="en-US" sz="2400" b="1" kern="1200" dirty="0">
                <a:solidFill>
                  <a:srgbClr val="BFBFBF"/>
                </a:solidFill>
                <a:latin typeface="Century Schoolbook"/>
                <a:ea typeface="+mj-ea"/>
                <a:cs typeface="+mj-cs"/>
              </a:defRPr>
            </a:lvl1pPr>
            <a:lvl2pPr marL="457200" indent="0">
              <a:buNone/>
              <a:defRPr>
                <a:solidFill>
                  <a:schemeClr val="bg1"/>
                </a:solidFill>
              </a:defRPr>
            </a:lvl2pPr>
            <a:lvl3pPr marL="914400" indent="0">
              <a:buNone/>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BFBFBF"/>
                </a:solidFill>
                <a:effectLst/>
                <a:uLnTx/>
                <a:uFillTx/>
                <a:latin typeface="Century Schoolbook"/>
                <a:ea typeface="+mj-ea"/>
                <a:cs typeface="+mj-cs"/>
              </a:rPr>
              <a:t>Brainstorm</a:t>
            </a:r>
          </a:p>
          <a:p>
            <a:pPr lvl="0"/>
            <a:endParaRPr lang="en-US" dirty="0"/>
          </a:p>
        </p:txBody>
      </p:sp>
      <p:sp>
        <p:nvSpPr>
          <p:cNvPr id="9" name="Content Placeholder 2">
            <a:extLst>
              <a:ext uri="{FF2B5EF4-FFF2-40B4-BE49-F238E27FC236}">
                <a16:creationId xmlns:a16="http://schemas.microsoft.com/office/drawing/2014/main" id="{A2F963E1-B46E-4107-97C3-761157DE3D04}"/>
              </a:ext>
            </a:extLst>
          </p:cNvPr>
          <p:cNvSpPr>
            <a:spLocks noGrp="1"/>
          </p:cNvSpPr>
          <p:nvPr>
            <p:ph idx="11" hasCustomPrompt="1"/>
          </p:nvPr>
        </p:nvSpPr>
        <p:spPr>
          <a:xfrm>
            <a:off x="421577" y="638827"/>
            <a:ext cx="11545299" cy="678841"/>
          </a:xfrm>
        </p:spPr>
        <p:txBody>
          <a:bodyPr/>
          <a:lstStyle>
            <a:lvl1pPr marL="0" marR="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lang="en-US" sz="4000" b="1" kern="1200" dirty="0">
                <a:solidFill>
                  <a:schemeClr val="bg1">
                    <a:lumMod val="8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defRPr>
            </a:lvl1pPr>
            <a:lvl2pPr marL="457200" indent="0">
              <a:buNone/>
              <a:defRPr>
                <a:solidFill>
                  <a:schemeClr val="bg1"/>
                </a:solidFill>
              </a:defRPr>
            </a:lvl2pPr>
            <a:lvl3pPr marL="914400" indent="0">
              <a:buNone/>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r>
              <a:rPr kumimoji="0" lang="en-US" altLang="zh-CN" sz="4000" b="1" i="0" u="none" strike="noStrike" kern="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Georgia" panose="02040502050405020303" pitchFamily="18" charset="0"/>
                <a:ea typeface="微软雅黑" panose="020B0503020204020204" pitchFamily="34" charset="-122"/>
                <a:cs typeface="+mn-cs"/>
              </a:rPr>
              <a:t>Further Information</a:t>
            </a:r>
          </a:p>
        </p:txBody>
      </p:sp>
      <p:grpSp>
        <p:nvGrpSpPr>
          <p:cNvPr id="10" name="组合 9">
            <a:extLst>
              <a:ext uri="{FF2B5EF4-FFF2-40B4-BE49-F238E27FC236}">
                <a16:creationId xmlns:a16="http://schemas.microsoft.com/office/drawing/2014/main" id="{99C48285-9B39-4CF5-A3F0-F300B08F9628}"/>
              </a:ext>
            </a:extLst>
          </p:cNvPr>
          <p:cNvGrpSpPr/>
          <p:nvPr userDrawn="1"/>
        </p:nvGrpSpPr>
        <p:grpSpPr>
          <a:xfrm>
            <a:off x="295275" y="254000"/>
            <a:ext cx="72000" cy="901409"/>
            <a:chOff x="295275" y="254000"/>
            <a:chExt cx="72000" cy="901409"/>
          </a:xfrm>
        </p:grpSpPr>
        <p:sp>
          <p:nvSpPr>
            <p:cNvPr id="11" name="Rectangle 2">
              <a:extLst>
                <a:ext uri="{FF2B5EF4-FFF2-40B4-BE49-F238E27FC236}">
                  <a16:creationId xmlns:a16="http://schemas.microsoft.com/office/drawing/2014/main" id="{299FA321-78F2-43E8-9A33-A1AF804F2E09}"/>
                </a:ext>
              </a:extLst>
            </p:cNvPr>
            <p:cNvSpPr/>
            <p:nvPr userDrawn="1"/>
          </p:nvSpPr>
          <p:spPr>
            <a:xfrm>
              <a:off x="295275" y="254000"/>
              <a:ext cx="72000" cy="360000"/>
            </a:xfrm>
            <a:prstGeom prst="rect">
              <a:avLst/>
            </a:prstGeom>
            <a:solidFill>
              <a:srgbClr val="F692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prstClr val="white"/>
                </a:solidFill>
              </a:endParaRPr>
            </a:p>
          </p:txBody>
        </p:sp>
        <p:sp>
          <p:nvSpPr>
            <p:cNvPr id="12" name="Rectangle 3">
              <a:extLst>
                <a:ext uri="{FF2B5EF4-FFF2-40B4-BE49-F238E27FC236}">
                  <a16:creationId xmlns:a16="http://schemas.microsoft.com/office/drawing/2014/main" id="{5B2F4240-4BE6-4D23-BE76-9823E95E2565}"/>
                </a:ext>
              </a:extLst>
            </p:cNvPr>
            <p:cNvSpPr/>
            <p:nvPr userDrawn="1"/>
          </p:nvSpPr>
          <p:spPr>
            <a:xfrm>
              <a:off x="295275" y="615409"/>
              <a:ext cx="72000" cy="540000"/>
            </a:xfrm>
            <a:prstGeom prst="rect">
              <a:avLst/>
            </a:prstGeom>
            <a:solidFill>
              <a:srgbClr val="65BE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grpSp>
    </p:spTree>
    <p:extLst>
      <p:ext uri="{BB962C8B-B14F-4D97-AF65-F5344CB8AC3E}">
        <p14:creationId xmlns:p14="http://schemas.microsoft.com/office/powerpoint/2010/main" val="28250820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eaLnBrk="1" fontAlgn="auto" hangingPunct="1">
              <a:spcBef>
                <a:spcPts val="0"/>
              </a:spcBef>
              <a:spcAft>
                <a:spcPts val="0"/>
              </a:spcAft>
            </a:pPr>
            <a:endParaRPr lang="en-US" sz="2399" dirty="0">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51087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67555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401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059251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126496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78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301915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787502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6985712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26463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955969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dirty="0"/>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858367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695452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27306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42609368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solidFill>
                  <a:srgbClr val="000000">
                    <a:tint val="75000"/>
                  </a:srgbClr>
                </a:solidFill>
              </a:rPr>
              <a:pPr/>
              <a:t>1/20/2026</a:t>
            </a:fld>
            <a:endParaRPr lang="en-US" dirty="0">
              <a:solidFill>
                <a:srgbClr val="000000">
                  <a:tint val="75000"/>
                </a:srgbClr>
              </a:solidFill>
            </a:endParaRPr>
          </a:p>
        </p:txBody>
      </p:sp>
      <p:sp>
        <p:nvSpPr>
          <p:cNvPr id="4" name="Footer Placeholder 3"/>
          <p:cNvSpPr>
            <a:spLocks noGrp="1"/>
          </p:cNvSpPr>
          <p:nvPr>
            <p:ph type="ftr" sz="quarter" idx="11"/>
          </p:nvPr>
        </p:nvSpPr>
        <p:spPr/>
        <p:txBody>
          <a:bodyPr/>
          <a:lstStyle/>
          <a:p>
            <a:r>
              <a:rPr lang="en-US" dirty="0">
                <a:solidFill>
                  <a:srgbClr val="000000">
                    <a:tint val="75000"/>
                  </a:srgbClr>
                </a:solidFill>
              </a:rPr>
              <a:t>SlideModel.com</a:t>
            </a: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a:solidFill>
                  <a:srgbClr val="FFFFFF"/>
                </a:solidFill>
              </a:rPr>
              <a:pPr/>
              <a:t>‹#›</a:t>
            </a:fld>
            <a:endParaRPr lang="es-UY" dirty="0">
              <a:solidFill>
                <a:srgbClr val="FFFFFF"/>
              </a:solidFill>
            </a:endParaRPr>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5993547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8168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4" y="2870636"/>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4141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26386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eaLnBrk="1" fontAlgn="auto" hangingPunct="1">
              <a:spcBef>
                <a:spcPts val="0"/>
              </a:spcBef>
              <a:spcAft>
                <a:spcPts val="0"/>
              </a:spcAft>
            </a:pPr>
            <a:endParaRPr lang="en-US" sz="2399" dirty="0">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113605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395138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258618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09916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75907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17444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24882339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27818919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86179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eldias">
    <p:spTree>
      <p:nvGrpSpPr>
        <p:cNvPr id="1" name=""/>
        <p:cNvGrpSpPr/>
        <p:nvPr/>
      </p:nvGrpSpPr>
      <p:grpSpPr>
        <a:xfrm>
          <a:off x="0" y="0"/>
          <a:ext cx="0" cy="0"/>
          <a:chOff x="0" y="0"/>
          <a:chExt cx="0" cy="0"/>
        </a:xfrm>
      </p:grpSpPr>
      <p:sp>
        <p:nvSpPr>
          <p:cNvPr id="2" name="Slide Number Placeholder 5"/>
          <p:cNvSpPr txBox="1">
            <a:spLocks/>
          </p:cNvSpPr>
          <p:nvPr userDrawn="1"/>
        </p:nvSpPr>
        <p:spPr>
          <a:xfrm>
            <a:off x="9376774" y="6370964"/>
            <a:ext cx="27432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C7D31F1B-95A5-418F-B15C-59DDC1AA9B0B}" type="slidenum">
              <a:rPr lang="en-GB" sz="1400" i="1" smtClean="0">
                <a:solidFill>
                  <a:schemeClr val="bg1">
                    <a:lumMod val="65000"/>
                  </a:schemeClr>
                </a:solidFill>
              </a:rPr>
              <a:pPr>
                <a:defRPr/>
              </a:pPr>
              <a:t>‹#›</a:t>
            </a:fld>
            <a:endParaRPr lang="en-GB" sz="1400" i="1" dirty="0">
              <a:solidFill>
                <a:schemeClr val="bg1">
                  <a:lumMod val="65000"/>
                </a:schemeClr>
              </a:solidFill>
            </a:endParaRPr>
          </a:p>
        </p:txBody>
      </p:sp>
    </p:spTree>
    <p:extLst>
      <p:ext uri="{BB962C8B-B14F-4D97-AF65-F5344CB8AC3E}">
        <p14:creationId xmlns:p14="http://schemas.microsoft.com/office/powerpoint/2010/main" val="2845872486"/>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262863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dirty="0"/>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43360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61667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772724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4099268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solidFill>
                  <a:srgbClr val="000000">
                    <a:tint val="75000"/>
                  </a:srgbClr>
                </a:solidFill>
              </a:rPr>
              <a:pPr/>
              <a:t>1/20/2026</a:t>
            </a:fld>
            <a:endParaRPr lang="en-US" dirty="0">
              <a:solidFill>
                <a:srgbClr val="000000">
                  <a:tint val="75000"/>
                </a:srgbClr>
              </a:solidFill>
            </a:endParaRPr>
          </a:p>
        </p:txBody>
      </p:sp>
      <p:sp>
        <p:nvSpPr>
          <p:cNvPr id="4" name="Footer Placeholder 3"/>
          <p:cNvSpPr>
            <a:spLocks noGrp="1"/>
          </p:cNvSpPr>
          <p:nvPr>
            <p:ph type="ftr" sz="quarter" idx="11"/>
          </p:nvPr>
        </p:nvSpPr>
        <p:spPr/>
        <p:txBody>
          <a:bodyPr/>
          <a:lstStyle/>
          <a:p>
            <a:r>
              <a:rPr lang="en-US" dirty="0">
                <a:solidFill>
                  <a:srgbClr val="000000">
                    <a:tint val="75000"/>
                  </a:srgbClr>
                </a:solidFill>
              </a:rPr>
              <a:t>SlideModel.com</a:t>
            </a: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a:solidFill>
                  <a:srgbClr val="FFFFFF"/>
                </a:solidFill>
              </a:rPr>
              <a:pPr/>
              <a:t>‹#›</a:t>
            </a:fld>
            <a:endParaRPr lang="es-UY" dirty="0">
              <a:solidFill>
                <a:srgbClr val="FFFFFF"/>
              </a:solidFill>
            </a:endParaRPr>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173028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44324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248041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AFFA3D5-2DE7-4F0F-9D0B-E182B2C46B1B}"/>
              </a:ext>
            </a:extLst>
          </p:cNvPr>
          <p:cNvSpPr>
            <a:spLocks noGrp="1"/>
          </p:cNvSpPr>
          <p:nvPr>
            <p:ph idx="1" hasCustomPrompt="1"/>
          </p:nvPr>
        </p:nvSpPr>
        <p:spPr>
          <a:xfrm>
            <a:off x="295275" y="1317668"/>
            <a:ext cx="11722403" cy="5038681"/>
          </a:xfrm>
        </p:spPr>
        <p:txBody>
          <a:bodyPr>
            <a:normAutofit/>
          </a:bodyPr>
          <a:lstStyle>
            <a:lvl1pPr marL="228600" indent="-228600">
              <a:buClr>
                <a:srgbClr val="65BEF6"/>
              </a:buClr>
              <a:buFont typeface="Wingdings" panose="05000000000000000000" pitchFamily="2" charset="2"/>
              <a:buChar char="p"/>
              <a:defRPr sz="3200">
                <a:solidFill>
                  <a:schemeClr val="bg1"/>
                </a:solidFill>
                <a:latin typeface="Georgia" panose="02040502050405020303" pitchFamily="18" charset="0"/>
                <a:ea typeface="华文中宋" panose="02010600040101010101" pitchFamily="2" charset="-122"/>
              </a:defRPr>
            </a:lvl1pPr>
            <a:lvl2pPr marL="685800" indent="-228600">
              <a:buClr>
                <a:srgbClr val="65BEF6"/>
              </a:buClr>
              <a:buFont typeface="Georgia" panose="02040502050405020303" pitchFamily="18" charset="0"/>
              <a:buChar char="–"/>
              <a:defRPr sz="2800">
                <a:solidFill>
                  <a:schemeClr val="bg1"/>
                </a:solidFill>
                <a:latin typeface="Georgia" panose="02040502050405020303" pitchFamily="18" charset="0"/>
                <a:ea typeface="华文中宋" panose="02010600040101010101" pitchFamily="2" charset="-122"/>
              </a:defRPr>
            </a:lvl2pPr>
            <a:lvl3pPr marL="1143000" indent="-228600">
              <a:buClr>
                <a:srgbClr val="65BEF6"/>
              </a:buClr>
              <a:buFont typeface="Wingdings" panose="05000000000000000000" pitchFamily="2" charset="2"/>
              <a:buChar char="p"/>
              <a:defRPr sz="2400">
                <a:solidFill>
                  <a:schemeClr val="bg1"/>
                </a:solidFill>
                <a:latin typeface="Georgia" panose="02040502050405020303" pitchFamily="18" charset="0"/>
                <a:ea typeface="华文中宋" panose="02010600040101010101" pitchFamily="2" charset="-122"/>
              </a:defRPr>
            </a:lvl3pPr>
            <a:lvl4pPr marL="1600200" indent="-228600">
              <a:buClr>
                <a:srgbClr val="65BEF6"/>
              </a:buClr>
              <a:buFont typeface="Georgia" panose="02040502050405020303" pitchFamily="18" charset="0"/>
              <a:buChar char="–"/>
              <a:defRPr sz="2000">
                <a:solidFill>
                  <a:schemeClr val="bg1"/>
                </a:solidFill>
                <a:latin typeface="Georgia" panose="02040502050405020303" pitchFamily="18" charset="0"/>
                <a:ea typeface="华文中宋" panose="02010600040101010101" pitchFamily="2" charset="-122"/>
              </a:defRPr>
            </a:lvl4pPr>
            <a:lvl5pPr marL="2057400" indent="-228600">
              <a:buClr>
                <a:srgbClr val="65BEF6"/>
              </a:buClr>
              <a:buFont typeface="Georgia" panose="02040502050405020303" pitchFamily="18" charset="0"/>
              <a:buChar char="›"/>
              <a:defRPr sz="2000">
                <a:solidFill>
                  <a:schemeClr val="bg1"/>
                </a:solidFill>
                <a:latin typeface="Georgia" panose="02040502050405020303" pitchFamily="18" charset="0"/>
                <a:ea typeface="华文中宋" panose="02010600040101010101" pitchFamily="2" charset="-122"/>
              </a:defRPr>
            </a:lvl5pPr>
          </a:lstStyle>
          <a:p>
            <a:pPr lvl="0"/>
            <a:r>
              <a:rPr lang="en-US" altLang="zh-CN" dirty="0"/>
              <a:t>a </a:t>
            </a:r>
            <a:endParaRPr lang="en-US" dirty="0"/>
          </a:p>
          <a:p>
            <a:pPr lvl="1"/>
            <a:r>
              <a:rPr lang="en-US" dirty="0"/>
              <a:t>a </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D75583B-F9F2-4503-A44C-3662C55688E9}"/>
              </a:ext>
            </a:extLst>
          </p:cNvPr>
          <p:cNvSpPr txBox="1">
            <a:spLocks/>
          </p:cNvSpPr>
          <p:nvPr userDrawn="1"/>
        </p:nvSpPr>
        <p:spPr>
          <a:xfrm>
            <a:off x="9376774" y="6486788"/>
            <a:ext cx="27432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C7D31F1B-95A5-418F-B15C-59DDC1AA9B0B}" type="slidenum">
              <a:rPr lang="en-GB" sz="1400" i="1" smtClean="0">
                <a:solidFill>
                  <a:schemeClr val="bg1">
                    <a:lumMod val="95000"/>
                  </a:schemeClr>
                </a:solidFill>
              </a:rPr>
              <a:pPr>
                <a:defRPr/>
              </a:pPr>
              <a:t>‹#›</a:t>
            </a:fld>
            <a:endParaRPr lang="en-GB" sz="1400" i="1" dirty="0">
              <a:solidFill>
                <a:schemeClr val="bg1">
                  <a:lumMod val="95000"/>
                </a:schemeClr>
              </a:solidFill>
            </a:endParaRPr>
          </a:p>
        </p:txBody>
      </p:sp>
      <p:sp>
        <p:nvSpPr>
          <p:cNvPr id="7" name="Content Placeholder 2">
            <a:extLst>
              <a:ext uri="{FF2B5EF4-FFF2-40B4-BE49-F238E27FC236}">
                <a16:creationId xmlns:a16="http://schemas.microsoft.com/office/drawing/2014/main" id="{EBAF4474-00ED-4C00-B52D-734CF07BA035}"/>
              </a:ext>
            </a:extLst>
          </p:cNvPr>
          <p:cNvSpPr>
            <a:spLocks noGrp="1"/>
          </p:cNvSpPr>
          <p:nvPr>
            <p:ph idx="10" hasCustomPrompt="1"/>
          </p:nvPr>
        </p:nvSpPr>
        <p:spPr>
          <a:xfrm>
            <a:off x="421577" y="254000"/>
            <a:ext cx="11545299" cy="440173"/>
          </a:xfrm>
        </p:spPr>
        <p:txBody>
          <a:bodyPr/>
          <a:lstStyle>
            <a:lvl1pPr marL="0" marR="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lang="en-US" sz="2400" b="1" kern="1200" dirty="0">
                <a:solidFill>
                  <a:srgbClr val="BFBFBF"/>
                </a:solidFill>
                <a:latin typeface="Century Schoolbook"/>
                <a:ea typeface="+mj-ea"/>
                <a:cs typeface="+mj-cs"/>
              </a:defRPr>
            </a:lvl1pPr>
            <a:lvl2pPr marL="457200" indent="0">
              <a:buNone/>
              <a:defRPr>
                <a:solidFill>
                  <a:schemeClr val="bg1"/>
                </a:solidFill>
              </a:defRPr>
            </a:lvl2pPr>
            <a:lvl3pPr marL="914400" indent="0">
              <a:buNone/>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BFBFBF"/>
                </a:solidFill>
                <a:effectLst/>
                <a:uLnTx/>
                <a:uFillTx/>
                <a:latin typeface="Century Schoolbook"/>
                <a:ea typeface="+mj-ea"/>
                <a:cs typeface="+mj-cs"/>
              </a:rPr>
              <a:t>Brainstorm</a:t>
            </a:r>
          </a:p>
          <a:p>
            <a:pPr lvl="0"/>
            <a:endParaRPr lang="en-US" dirty="0"/>
          </a:p>
        </p:txBody>
      </p:sp>
      <p:sp>
        <p:nvSpPr>
          <p:cNvPr id="9" name="Content Placeholder 2">
            <a:extLst>
              <a:ext uri="{FF2B5EF4-FFF2-40B4-BE49-F238E27FC236}">
                <a16:creationId xmlns:a16="http://schemas.microsoft.com/office/drawing/2014/main" id="{A2F963E1-B46E-4107-97C3-761157DE3D04}"/>
              </a:ext>
            </a:extLst>
          </p:cNvPr>
          <p:cNvSpPr>
            <a:spLocks noGrp="1"/>
          </p:cNvSpPr>
          <p:nvPr>
            <p:ph idx="11" hasCustomPrompt="1"/>
          </p:nvPr>
        </p:nvSpPr>
        <p:spPr>
          <a:xfrm>
            <a:off x="421577" y="638827"/>
            <a:ext cx="11545299" cy="678841"/>
          </a:xfrm>
        </p:spPr>
        <p:txBody>
          <a:bodyPr/>
          <a:lstStyle>
            <a:lvl1pPr marL="0" marR="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lang="en-US" sz="4000" b="1" kern="1200" dirty="0">
                <a:solidFill>
                  <a:schemeClr val="bg1">
                    <a:lumMod val="8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defRPr>
            </a:lvl1pPr>
            <a:lvl2pPr marL="457200" indent="0">
              <a:buNone/>
              <a:defRPr>
                <a:solidFill>
                  <a:schemeClr val="bg1"/>
                </a:solidFill>
              </a:defRPr>
            </a:lvl2pPr>
            <a:lvl3pPr marL="914400" indent="0">
              <a:buNone/>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r>
              <a:rPr kumimoji="0" lang="en-US" altLang="zh-CN" sz="4000" b="1" i="0" u="none" strike="noStrike" kern="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Georgia" panose="02040502050405020303" pitchFamily="18" charset="0"/>
                <a:ea typeface="微软雅黑" panose="020B0503020204020204" pitchFamily="34" charset="-122"/>
                <a:cs typeface="+mn-cs"/>
              </a:rPr>
              <a:t>Further Information</a:t>
            </a:r>
          </a:p>
        </p:txBody>
      </p:sp>
      <p:sp>
        <p:nvSpPr>
          <p:cNvPr id="13" name="Rectangle 2">
            <a:extLst>
              <a:ext uri="{FF2B5EF4-FFF2-40B4-BE49-F238E27FC236}">
                <a16:creationId xmlns:a16="http://schemas.microsoft.com/office/drawing/2014/main" id="{CBC0A5B7-142C-4CC5-A615-08DD7AFB1149}"/>
              </a:ext>
            </a:extLst>
          </p:cNvPr>
          <p:cNvSpPr/>
          <p:nvPr userDrawn="1"/>
        </p:nvSpPr>
        <p:spPr>
          <a:xfrm>
            <a:off x="307896" y="258344"/>
            <a:ext cx="45719" cy="899695"/>
          </a:xfrm>
          <a:prstGeom prst="rect">
            <a:avLst/>
          </a:prstGeom>
          <a:solidFill>
            <a:srgbClr val="FF651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Tree>
    <p:extLst>
      <p:ext uri="{BB962C8B-B14F-4D97-AF65-F5344CB8AC3E}">
        <p14:creationId xmlns:p14="http://schemas.microsoft.com/office/powerpoint/2010/main" val="41863576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eaLnBrk="1" fontAlgn="auto" hangingPunct="1">
              <a:spcBef>
                <a:spcPts val="0"/>
              </a:spcBef>
              <a:spcAft>
                <a:spcPts val="0"/>
              </a:spcAft>
            </a:pPr>
            <a:endParaRPr lang="en-US" sz="2399" dirty="0">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534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矩形 2"/>
          <p:cNvSpPr/>
          <p:nvPr userDrawn="1"/>
        </p:nvSpPr>
        <p:spPr bwMode="auto">
          <a:xfrm>
            <a:off x="0" y="6357982"/>
            <a:ext cx="12192000" cy="571480"/>
          </a:xfrm>
          <a:prstGeom prst="rect">
            <a:avLst/>
          </a:prstGeom>
          <a:noFill/>
          <a:ln w="9525" cap="flat" cmpd="sng" algn="ctr">
            <a:solidFill>
              <a:schemeClr val="bg1">
                <a:lumMod val="85000"/>
              </a:schemeClr>
            </a:solid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nchor="ctr" anchorCtr="1"/>
          <a:lstStyle/>
          <a:p>
            <a:pPr eaLnBrk="1" hangingPunct="1">
              <a:defRPr/>
            </a:pPr>
            <a:r>
              <a:rPr lang="zh-CN" altLang="en-US" sz="2000" b="1" dirty="0">
                <a:solidFill>
                  <a:srgbClr val="080808"/>
                </a:solidFill>
                <a:latin typeface="Times New Roman" pitchFamily="18" charset="0"/>
                <a:ea typeface="华文中宋" pitchFamily="2" charset="-122"/>
                <a:cs typeface="Times New Roman" pitchFamily="18" charset="0"/>
              </a:rPr>
              <a:t>温州大学瓯江学院  </a:t>
            </a:r>
            <a:r>
              <a:rPr lang="en-US" altLang="zh-CN" sz="2000" b="1" dirty="0">
                <a:solidFill>
                  <a:srgbClr val="080808"/>
                </a:solidFill>
                <a:latin typeface="Times New Roman" pitchFamily="18" charset="0"/>
                <a:ea typeface="华文中宋" pitchFamily="2" charset="-122"/>
                <a:cs typeface="Times New Roman" pitchFamily="18" charset="0"/>
              </a:rPr>
              <a:t>·  </a:t>
            </a:r>
            <a:fld id="{5B27DACB-83B0-4B07-BC92-A411270E1A84}" type="datetime2">
              <a:rPr lang="zh-CN" altLang="en-US" sz="2000" b="1">
                <a:solidFill>
                  <a:srgbClr val="080808"/>
                </a:solidFill>
                <a:latin typeface="Times New Roman" pitchFamily="18" charset="0"/>
                <a:ea typeface="华文中宋" pitchFamily="2" charset="-122"/>
                <a:cs typeface="Times New Roman" pitchFamily="18" charset="0"/>
              </a:rPr>
              <a:pPr eaLnBrk="1" hangingPunct="1">
                <a:defRPr/>
              </a:pPr>
              <a:t>2026年1月20日</a:t>
            </a:fld>
            <a:endParaRPr lang="zh-CN" altLang="en-US" sz="2000" b="1" dirty="0">
              <a:solidFill>
                <a:srgbClr val="080808"/>
              </a:solidFill>
              <a:latin typeface="Times New Roman" pitchFamily="18" charset="0"/>
              <a:ea typeface="华文中宋" pitchFamily="2" charset="-122"/>
              <a:cs typeface="Times New Roman" pitchFamily="18" charset="0"/>
            </a:endParaRPr>
          </a:p>
        </p:txBody>
      </p:sp>
      <p:sp>
        <p:nvSpPr>
          <p:cNvPr id="4" name="矩形 18"/>
          <p:cNvSpPr>
            <a:spLocks noChangeArrowheads="1"/>
          </p:cNvSpPr>
          <p:nvPr userDrawn="1"/>
        </p:nvSpPr>
        <p:spPr bwMode="auto">
          <a:xfrm>
            <a:off x="9666818" y="6443663"/>
            <a:ext cx="652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000" b="1" i="1">
                <a:solidFill>
                  <a:srgbClr val="080808"/>
                </a:solidFill>
                <a:latin typeface="Times New Roman" panose="02020603050405020304" pitchFamily="18" charset="0"/>
                <a:ea typeface="宋体" panose="02010600030101010101" pitchFamily="2" charset="-122"/>
                <a:cs typeface="Times New Roman" panose="02020603050405020304" pitchFamily="18" charset="0"/>
              </a:rPr>
              <a:t>-</a:t>
            </a:r>
            <a:fld id="{AF6E5BA5-BB3F-4A09-A61A-1F4AF5154C25}" type="slidenum">
              <a:rPr lang="zh-CN" altLang="en-US" sz="2000" b="1" i="1">
                <a:solidFill>
                  <a:srgbClr val="080808"/>
                </a:solidFill>
                <a:latin typeface="Times New Roman" panose="02020603050405020304" pitchFamily="18" charset="0"/>
                <a:ea typeface="宋体" panose="02010600030101010101" pitchFamily="2" charset="-122"/>
                <a:cs typeface="Times New Roman" panose="02020603050405020304" pitchFamily="18" charset="0"/>
              </a:rPr>
              <a:pPr eaLnBrk="1" hangingPunct="1"/>
              <a:t>‹#›</a:t>
            </a:fld>
            <a:r>
              <a:rPr lang="en-US" altLang="zh-CN" sz="2000" b="1" i="1">
                <a:solidFill>
                  <a:srgbClr val="080808"/>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i="1">
              <a:solidFill>
                <a:srgbClr val="080808"/>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标题 1"/>
          <p:cNvSpPr>
            <a:spLocks noGrp="1"/>
          </p:cNvSpPr>
          <p:nvPr>
            <p:ph type="title"/>
          </p:nvPr>
        </p:nvSpPr>
        <p:spPr>
          <a:xfrm>
            <a:off x="0" y="71415"/>
            <a:ext cx="12192000" cy="868363"/>
          </a:xfrm>
        </p:spPr>
        <p:txBody>
          <a:bodyPr/>
          <a:lstStyle/>
          <a:p>
            <a:r>
              <a:rPr lang="zh-CN" altLang="en-US"/>
              <a:t>单击此处编辑母版标题样式</a:t>
            </a:r>
          </a:p>
        </p:txBody>
      </p:sp>
    </p:spTree>
    <p:extLst>
      <p:ext uri="{BB962C8B-B14F-4D97-AF65-F5344CB8AC3E}">
        <p14:creationId xmlns:p14="http://schemas.microsoft.com/office/powerpoint/2010/main" val="3346629529"/>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40643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29420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042363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042596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602553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6423565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5714817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193326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54673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dirty="0"/>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859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eldias">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720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89733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294745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31313221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solidFill>
                  <a:srgbClr val="000000">
                    <a:tint val="75000"/>
                  </a:srgbClr>
                </a:solidFill>
              </a:rPr>
              <a:pPr/>
              <a:t>1/20/2026</a:t>
            </a:fld>
            <a:endParaRPr lang="en-US" dirty="0">
              <a:solidFill>
                <a:srgbClr val="000000">
                  <a:tint val="75000"/>
                </a:srgbClr>
              </a:solidFill>
            </a:endParaRPr>
          </a:p>
        </p:txBody>
      </p:sp>
      <p:sp>
        <p:nvSpPr>
          <p:cNvPr id="4" name="Footer Placeholder 3"/>
          <p:cNvSpPr>
            <a:spLocks noGrp="1"/>
          </p:cNvSpPr>
          <p:nvPr>
            <p:ph type="ftr" sz="quarter" idx="11"/>
          </p:nvPr>
        </p:nvSpPr>
        <p:spPr/>
        <p:txBody>
          <a:bodyPr/>
          <a:lstStyle/>
          <a:p>
            <a:r>
              <a:rPr lang="en-US" dirty="0">
                <a:solidFill>
                  <a:srgbClr val="000000">
                    <a:tint val="75000"/>
                  </a:srgbClr>
                </a:solidFill>
              </a:rPr>
              <a:t>SlideModel.com</a:t>
            </a: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a:solidFill>
                  <a:srgbClr val="FFFFFF"/>
                </a:solidFill>
              </a:rPr>
              <a:pPr/>
              <a:t>‹#›</a:t>
            </a:fld>
            <a:endParaRPr lang="es-UY" dirty="0">
              <a:solidFill>
                <a:srgbClr val="FFFFFF"/>
              </a:solidFill>
            </a:endParaRPr>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2371726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32248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AFFA3D5-2DE7-4F0F-9D0B-E182B2C46B1B}"/>
              </a:ext>
            </a:extLst>
          </p:cNvPr>
          <p:cNvSpPr>
            <a:spLocks noGrp="1"/>
          </p:cNvSpPr>
          <p:nvPr>
            <p:ph idx="1" hasCustomPrompt="1"/>
          </p:nvPr>
        </p:nvSpPr>
        <p:spPr>
          <a:xfrm>
            <a:off x="0" y="704426"/>
            <a:ext cx="12191999" cy="5826075"/>
          </a:xfrm>
        </p:spPr>
        <p:txBody>
          <a:bodyPr>
            <a:normAutofit/>
          </a:bodyPr>
          <a:lstStyle>
            <a:lvl1pPr marL="228600" indent="-228600">
              <a:buClr>
                <a:srgbClr val="65BEF6"/>
              </a:buClr>
              <a:buFont typeface="Wingdings" panose="05000000000000000000" pitchFamily="2" charset="2"/>
              <a:buChar char="p"/>
              <a:defRPr sz="3200">
                <a:solidFill>
                  <a:schemeClr val="tx1"/>
                </a:solidFill>
                <a:latin typeface="Georgia" panose="02040502050405020303" pitchFamily="18" charset="0"/>
                <a:ea typeface="华文中宋" panose="02010600040101010101" pitchFamily="2" charset="-122"/>
              </a:defRPr>
            </a:lvl1pPr>
            <a:lvl2pPr marL="685800" indent="-228600">
              <a:buClr>
                <a:srgbClr val="65BEF6"/>
              </a:buClr>
              <a:buFont typeface="Georgia" panose="02040502050405020303" pitchFamily="18" charset="0"/>
              <a:buChar char="–"/>
              <a:defRPr sz="2800">
                <a:solidFill>
                  <a:schemeClr val="tx1"/>
                </a:solidFill>
                <a:latin typeface="Georgia" panose="02040502050405020303" pitchFamily="18" charset="0"/>
                <a:ea typeface="华文中宋" panose="02010600040101010101" pitchFamily="2" charset="-122"/>
              </a:defRPr>
            </a:lvl2pPr>
            <a:lvl3pPr marL="1143000" indent="-228600">
              <a:buClr>
                <a:srgbClr val="65BEF6"/>
              </a:buClr>
              <a:buFont typeface="Wingdings" panose="05000000000000000000" pitchFamily="2" charset="2"/>
              <a:buChar char="p"/>
              <a:defRPr sz="2400">
                <a:solidFill>
                  <a:schemeClr val="tx1"/>
                </a:solidFill>
                <a:latin typeface="Georgia" panose="02040502050405020303" pitchFamily="18" charset="0"/>
                <a:ea typeface="华文中宋" panose="02010600040101010101" pitchFamily="2" charset="-122"/>
              </a:defRPr>
            </a:lvl3pPr>
            <a:lvl4pPr marL="1600200" indent="-228600">
              <a:buClr>
                <a:srgbClr val="65BEF6"/>
              </a:buClr>
              <a:buFont typeface="Georgia" panose="02040502050405020303" pitchFamily="18" charset="0"/>
              <a:buChar char="–"/>
              <a:defRPr sz="2000">
                <a:solidFill>
                  <a:schemeClr val="tx1"/>
                </a:solidFill>
                <a:latin typeface="Georgia" panose="02040502050405020303" pitchFamily="18" charset="0"/>
                <a:ea typeface="华文中宋" panose="02010600040101010101" pitchFamily="2" charset="-122"/>
              </a:defRPr>
            </a:lvl4pPr>
            <a:lvl5pPr marL="2057400" indent="-228600">
              <a:buClr>
                <a:srgbClr val="65BEF6"/>
              </a:buClr>
              <a:buFont typeface="Georgia" panose="02040502050405020303" pitchFamily="18" charset="0"/>
              <a:buChar char="›"/>
              <a:defRPr sz="2000">
                <a:solidFill>
                  <a:schemeClr val="tx1"/>
                </a:solidFill>
                <a:latin typeface="Georgia" panose="02040502050405020303" pitchFamily="18" charset="0"/>
                <a:ea typeface="华文中宋" panose="02010600040101010101" pitchFamily="2" charset="-122"/>
              </a:defRPr>
            </a:lvl5pPr>
          </a:lstStyle>
          <a:p>
            <a:pPr lvl="0"/>
            <a:r>
              <a:rPr lang="en-US" altLang="zh-CN" dirty="0"/>
              <a:t>a </a:t>
            </a:r>
            <a:endParaRPr lang="en-US" dirty="0"/>
          </a:p>
          <a:p>
            <a:pPr lvl="1"/>
            <a:r>
              <a:rPr lang="en-US" dirty="0"/>
              <a:t>a </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D75583B-F9F2-4503-A44C-3662C55688E9}"/>
              </a:ext>
            </a:extLst>
          </p:cNvPr>
          <p:cNvSpPr txBox="1">
            <a:spLocks/>
          </p:cNvSpPr>
          <p:nvPr userDrawn="1"/>
        </p:nvSpPr>
        <p:spPr>
          <a:xfrm>
            <a:off x="9376774" y="6370964"/>
            <a:ext cx="27432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C7D31F1B-95A5-418F-B15C-59DDC1AA9B0B}" type="slidenum">
              <a:rPr lang="en-GB" sz="1400" i="1" smtClean="0">
                <a:solidFill>
                  <a:schemeClr val="tx1"/>
                </a:solidFill>
              </a:rPr>
              <a:pPr>
                <a:defRPr/>
              </a:pPr>
              <a:t>‹#›</a:t>
            </a:fld>
            <a:endParaRPr lang="en-GB" sz="1400" i="1" dirty="0">
              <a:solidFill>
                <a:schemeClr val="tx1"/>
              </a:solidFill>
            </a:endParaRPr>
          </a:p>
        </p:txBody>
      </p:sp>
      <p:sp>
        <p:nvSpPr>
          <p:cNvPr id="11" name="Rectangle 2">
            <a:extLst>
              <a:ext uri="{FF2B5EF4-FFF2-40B4-BE49-F238E27FC236}">
                <a16:creationId xmlns:a16="http://schemas.microsoft.com/office/drawing/2014/main" id="{299FA321-78F2-43E8-9A33-A1AF804F2E09}"/>
              </a:ext>
            </a:extLst>
          </p:cNvPr>
          <p:cNvSpPr/>
          <p:nvPr userDrawn="1"/>
        </p:nvSpPr>
        <p:spPr>
          <a:xfrm>
            <a:off x="113695" y="124300"/>
            <a:ext cx="45719" cy="530698"/>
          </a:xfrm>
          <a:prstGeom prst="rect">
            <a:avLst/>
          </a:prstGeom>
          <a:solidFill>
            <a:srgbClr val="FF651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solidFill>
                <a:schemeClr val="tx1"/>
              </a:solidFill>
            </a:endParaRPr>
          </a:p>
        </p:txBody>
      </p:sp>
      <p:sp>
        <p:nvSpPr>
          <p:cNvPr id="13" name="Title Placeholder 1">
            <a:extLst>
              <a:ext uri="{FF2B5EF4-FFF2-40B4-BE49-F238E27FC236}">
                <a16:creationId xmlns:a16="http://schemas.microsoft.com/office/drawing/2014/main" id="{D59E6C5C-1DE0-4462-9CD6-1FF0F97B7E81}"/>
              </a:ext>
            </a:extLst>
          </p:cNvPr>
          <p:cNvSpPr>
            <a:spLocks noGrp="1"/>
          </p:cNvSpPr>
          <p:nvPr>
            <p:ph type="title" hasCustomPrompt="1"/>
          </p:nvPr>
        </p:nvSpPr>
        <p:spPr>
          <a:xfrm>
            <a:off x="159413" y="121911"/>
            <a:ext cx="12032585" cy="530698"/>
          </a:xfrm>
          <a:prstGeom prst="rect">
            <a:avLst/>
          </a:prstGeom>
        </p:spPr>
        <p:txBody>
          <a:bodyPr vert="horz" lIns="91440" tIns="45720" rIns="91440" bIns="45720" rtlCol="0" anchor="ctr">
            <a:normAutofit/>
          </a:bodyPr>
          <a:lstStyle>
            <a:lvl1pPr>
              <a:defRPr sz="3200" b="1">
                <a:solidFill>
                  <a:schemeClr val="tx1">
                    <a:lumMod val="50000"/>
                    <a:lumOff val="50000"/>
                  </a:schemeClr>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82456694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1/20/2026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88473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eaLnBrk="1" fontAlgn="auto" hangingPunct="1">
              <a:spcBef>
                <a:spcPts val="0"/>
              </a:spcBef>
              <a:spcAft>
                <a:spcPts val="0"/>
              </a:spcAft>
            </a:pPr>
            <a:endParaRPr lang="en-US" sz="2399" dirty="0">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995097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84070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1/20/2026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65378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3.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theme" Target="../theme/theme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7.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8.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62A7DF1-AE17-4024-8160-C74C61C9BC1D}" type="datetimeFigureOut">
              <a:rPr lang="en-GB"/>
              <a:pPr>
                <a:defRPr/>
              </a:pPr>
              <a:t>20/01/2026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zh-CN" altLang="en-US" dirty="0"/>
              <a:t>浙江传媒学院</a:t>
            </a:r>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F879A561-33D2-4E1F-ACDF-1525AA2BDB54}" type="slidenum">
              <a:rPr lang="en-GB"/>
              <a:pPr>
                <a:defRPr/>
              </a:pPr>
              <a:t>‹#›</a:t>
            </a:fld>
            <a:endParaRPr lang="en-GB" dirty="0"/>
          </a:p>
        </p:txBody>
      </p:sp>
    </p:spTree>
  </p:cSld>
  <p:clrMap bg1="lt1" tx1="dk1" bg2="lt2" tx2="dk2" accent1="accent1" accent2="accent2" accent3="accent3" accent4="accent4" accent5="accent5" accent6="accent6" hlink="hlink" folHlink="folHlink"/>
  <p:sldLayoutIdLst>
    <p:sldLayoutId id="2147483683" r:id="rId1"/>
    <p:sldLayoutId id="2147483674" r:id="rId2"/>
    <p:sldLayoutId id="2147483678" r:id="rId3"/>
    <p:sldLayoutId id="2147484648" r:id="rId4"/>
    <p:sldLayoutId id="2147484645" r:id="rId5"/>
    <p:sldLayoutId id="2147484646" r:id="rId6"/>
    <p:sldLayoutId id="2147484742" r:id="rId7"/>
    <p:sldLayoutId id="2147484795" r:id="rId8"/>
    <p:sldLayoutId id="2147484799" r:id="rId9"/>
    <p:sldLayoutId id="2147484803" r:id="rId10"/>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Schoolbook" panose="02040604050505020304" pitchFamily="18" charset="0"/>
        </a:defRPr>
      </a:lvl2pPr>
      <a:lvl3pPr algn="l" rtl="0" eaLnBrk="0" fontAlgn="base" hangingPunct="0">
        <a:lnSpc>
          <a:spcPct val="90000"/>
        </a:lnSpc>
        <a:spcBef>
          <a:spcPct val="0"/>
        </a:spcBef>
        <a:spcAft>
          <a:spcPct val="0"/>
        </a:spcAft>
        <a:defRPr sz="4400">
          <a:solidFill>
            <a:schemeClr val="tx1"/>
          </a:solidFill>
          <a:latin typeface="Century Schoolbook" panose="02040604050505020304" pitchFamily="18" charset="0"/>
        </a:defRPr>
      </a:lvl3pPr>
      <a:lvl4pPr algn="l" rtl="0" eaLnBrk="0" fontAlgn="base" hangingPunct="0">
        <a:lnSpc>
          <a:spcPct val="90000"/>
        </a:lnSpc>
        <a:spcBef>
          <a:spcPct val="0"/>
        </a:spcBef>
        <a:spcAft>
          <a:spcPct val="0"/>
        </a:spcAft>
        <a:defRPr sz="4400">
          <a:solidFill>
            <a:schemeClr val="tx1"/>
          </a:solidFill>
          <a:latin typeface="Century Schoolbook" panose="02040604050505020304" pitchFamily="18" charset="0"/>
        </a:defRPr>
      </a:lvl4pPr>
      <a:lvl5pPr algn="l" rtl="0" eaLnBrk="0" fontAlgn="base" hangingPunct="0">
        <a:lnSpc>
          <a:spcPct val="90000"/>
        </a:lnSpc>
        <a:spcBef>
          <a:spcPct val="0"/>
        </a:spcBef>
        <a:spcAft>
          <a:spcPct val="0"/>
        </a:spcAft>
        <a:defRPr sz="4400">
          <a:solidFill>
            <a:schemeClr val="tx1"/>
          </a:solidFill>
          <a:latin typeface="Century Schoolbook" panose="02040604050505020304" pitchFamily="18" charset="0"/>
        </a:defRPr>
      </a:lvl5pPr>
      <a:lvl6pPr marL="457200" algn="l" rtl="0" fontAlgn="base">
        <a:lnSpc>
          <a:spcPct val="90000"/>
        </a:lnSpc>
        <a:spcBef>
          <a:spcPct val="0"/>
        </a:spcBef>
        <a:spcAft>
          <a:spcPct val="0"/>
        </a:spcAft>
        <a:defRPr sz="4400">
          <a:solidFill>
            <a:schemeClr val="tx1"/>
          </a:solidFill>
          <a:latin typeface="Century Schoolbook" panose="02040604050505020304" pitchFamily="18" charset="0"/>
        </a:defRPr>
      </a:lvl6pPr>
      <a:lvl7pPr marL="914400" algn="l" rtl="0" fontAlgn="base">
        <a:lnSpc>
          <a:spcPct val="90000"/>
        </a:lnSpc>
        <a:spcBef>
          <a:spcPct val="0"/>
        </a:spcBef>
        <a:spcAft>
          <a:spcPct val="0"/>
        </a:spcAft>
        <a:defRPr sz="4400">
          <a:solidFill>
            <a:schemeClr val="tx1"/>
          </a:solidFill>
          <a:latin typeface="Century Schoolbook" panose="02040604050505020304" pitchFamily="18" charset="0"/>
        </a:defRPr>
      </a:lvl7pPr>
      <a:lvl8pPr marL="1371600" algn="l" rtl="0" fontAlgn="base">
        <a:lnSpc>
          <a:spcPct val="90000"/>
        </a:lnSpc>
        <a:spcBef>
          <a:spcPct val="0"/>
        </a:spcBef>
        <a:spcAft>
          <a:spcPct val="0"/>
        </a:spcAft>
        <a:defRPr sz="4400">
          <a:solidFill>
            <a:schemeClr val="tx1"/>
          </a:solidFill>
          <a:latin typeface="Century Schoolbook" panose="02040604050505020304" pitchFamily="18" charset="0"/>
        </a:defRPr>
      </a:lvl8pPr>
      <a:lvl9pPr marL="1828800" algn="l" rtl="0" fontAlgn="base">
        <a:lnSpc>
          <a:spcPct val="90000"/>
        </a:lnSpc>
        <a:spcBef>
          <a:spcPct val="0"/>
        </a:spcBef>
        <a:spcAft>
          <a:spcPct val="0"/>
        </a:spcAft>
        <a:defRPr sz="4400">
          <a:solidFill>
            <a:schemeClr val="tx1"/>
          </a:solidFill>
          <a:latin typeface="Century Schoolbook" panose="02040604050505020304" pitchFamily="18"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1/20/2026</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418492813"/>
      </p:ext>
    </p:extLst>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4" r:id="rId15"/>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eaLnBrk="1" fontAlgn="auto" hangingPunct="1">
              <a:spcBef>
                <a:spcPts val="0"/>
              </a:spcBef>
              <a:spcAft>
                <a:spcPts val="0"/>
              </a:spcAft>
            </a:pPr>
            <a:fld id="{FD1176A7-B091-469C-82C8-89C693043C40}" type="datetimeFigureOut">
              <a:rPr lang="en-US" smtClean="0">
                <a:solidFill>
                  <a:prstClr val="black">
                    <a:tint val="75000"/>
                  </a:prstClr>
                </a:solidFill>
                <a:latin typeface="Calibri"/>
              </a:rPr>
              <a:pPr defTabSz="1218895" eaLnBrk="1" fontAlgn="auto" hangingPunct="1">
                <a:spcBef>
                  <a:spcPts val="0"/>
                </a:spcBef>
                <a:spcAft>
                  <a:spcPts val="0"/>
                </a:spcAft>
              </a:pPr>
              <a:t>1/20/2026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eaLnBrk="1" fontAlgn="auto" hangingPunct="1">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eaLnBrk="1" fontAlgn="auto" hangingPunct="1">
              <a:spcBef>
                <a:spcPts val="0"/>
              </a:spcBef>
              <a:spcAft>
                <a:spcPts val="0"/>
              </a:spcAft>
            </a:pPr>
            <a:fld id="{5939B1FA-81F2-4940-9AF3-5EAFB5D6669B}" type="slidenum">
              <a:rPr lang="en-US" smtClean="0">
                <a:solidFill>
                  <a:prstClr val="black">
                    <a:tint val="75000"/>
                  </a:prstClr>
                </a:solidFill>
                <a:latin typeface="Calibri"/>
              </a:rPr>
              <a:pPr defTabSz="1218895" eaLnBrk="1" fontAlgn="auto" hangingPunct="1">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09646633"/>
      </p:ext>
    </p:extLst>
  </p:cSld>
  <p:clrMap bg1="lt1" tx1="dk1" bg2="lt2" tx2="dk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 id="2147484786" r:id="rId12"/>
    <p:sldLayoutId id="2147484787" r:id="rId13"/>
    <p:sldLayoutId id="2147484788" r:id="rId14"/>
    <p:sldLayoutId id="2147484789" r:id="rId15"/>
    <p:sldLayoutId id="2147484790" r:id="rId16"/>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eaLnBrk="1" fontAlgn="auto" hangingPunct="1">
              <a:spcBef>
                <a:spcPts val="0"/>
              </a:spcBef>
              <a:spcAft>
                <a:spcPts val="0"/>
              </a:spcAft>
            </a:pPr>
            <a:fld id="{FD1176A7-B091-469C-82C8-89C693043C40}" type="datetimeFigureOut">
              <a:rPr lang="en-US" smtClean="0">
                <a:solidFill>
                  <a:prstClr val="black">
                    <a:tint val="75000"/>
                  </a:prstClr>
                </a:solidFill>
                <a:latin typeface="Calibri"/>
              </a:rPr>
              <a:pPr defTabSz="1218895" eaLnBrk="1" fontAlgn="auto" hangingPunct="1">
                <a:spcBef>
                  <a:spcPts val="0"/>
                </a:spcBef>
                <a:spcAft>
                  <a:spcPts val="0"/>
                </a:spcAft>
              </a:pPr>
              <a:t>1/20/2026</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eaLnBrk="1" fontAlgn="auto" hangingPunct="1">
              <a:spcBef>
                <a:spcPts val="0"/>
              </a:spcBef>
              <a:spcAft>
                <a:spcPts val="0"/>
              </a:spcAft>
            </a:pPr>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eaLnBrk="1" fontAlgn="auto" hangingPunct="1">
              <a:spcBef>
                <a:spcPts val="0"/>
              </a:spcBef>
              <a:spcAft>
                <a:spcPts val="0"/>
              </a:spcAft>
            </a:pPr>
            <a:fld id="{5939B1FA-81F2-4940-9AF3-5EAFB5D6669B}" type="slidenum">
              <a:rPr lang="en-US" smtClean="0">
                <a:solidFill>
                  <a:prstClr val="black">
                    <a:tint val="75000"/>
                  </a:prstClr>
                </a:solidFill>
                <a:latin typeface="Calibri"/>
              </a:rPr>
              <a:pPr defTabSz="1218895" eaLnBrk="1" fontAlgn="auto" hangingPunct="1">
                <a:spcBef>
                  <a:spcPts val="0"/>
                </a:spcBef>
                <a:spcAft>
                  <a:spcPts val="0"/>
                </a:spcAft>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305281856"/>
      </p:ext>
    </p:extLst>
  </p:cSld>
  <p:clrMap bg1="lt1" tx1="dk1" bg2="lt2" tx2="dk2" accent1="accent1" accent2="accent2" accent3="accent3" accent4="accent4" accent5="accent5" accent6="accent6" hlink="hlink" folHlink="folHlink"/>
  <p:sldLayoutIdLst>
    <p:sldLayoutId id="2147485129" r:id="rId1"/>
    <p:sldLayoutId id="2147485130" r:id="rId2"/>
    <p:sldLayoutId id="2147485131" r:id="rId3"/>
    <p:sldLayoutId id="2147485132" r:id="rId4"/>
    <p:sldLayoutId id="2147485133" r:id="rId5"/>
    <p:sldLayoutId id="2147485134" r:id="rId6"/>
    <p:sldLayoutId id="2147485135" r:id="rId7"/>
    <p:sldLayoutId id="2147485136" r:id="rId8"/>
    <p:sldLayoutId id="2147485137" r:id="rId9"/>
    <p:sldLayoutId id="2147485138" r:id="rId10"/>
    <p:sldLayoutId id="2147485139" r:id="rId11"/>
    <p:sldLayoutId id="2147485140" r:id="rId12"/>
    <p:sldLayoutId id="2147485141" r:id="rId13"/>
    <p:sldLayoutId id="2147485142" r:id="rId14"/>
    <p:sldLayoutId id="2147485143" r:id="rId15"/>
    <p:sldLayoutId id="2147485144" r:id="rId16"/>
    <p:sldLayoutId id="2147485145" r:id="rId17"/>
    <p:sldLayoutId id="2147485146" r:id="rId18"/>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eaLnBrk="1" fontAlgn="auto" hangingPunct="1">
              <a:spcBef>
                <a:spcPts val="0"/>
              </a:spcBef>
              <a:spcAft>
                <a:spcPts val="0"/>
              </a:spcAft>
            </a:pPr>
            <a:fld id="{FD1176A7-B091-469C-82C8-89C693043C40}" type="datetimeFigureOut">
              <a:rPr lang="en-US" smtClean="0">
                <a:solidFill>
                  <a:prstClr val="black">
                    <a:tint val="75000"/>
                  </a:prstClr>
                </a:solidFill>
                <a:latin typeface="Calibri"/>
              </a:rPr>
              <a:pPr defTabSz="1218895" eaLnBrk="1" fontAlgn="auto" hangingPunct="1">
                <a:spcBef>
                  <a:spcPts val="0"/>
                </a:spcBef>
                <a:spcAft>
                  <a:spcPts val="0"/>
                </a:spcAft>
              </a:pPr>
              <a:t>1/20/2026</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eaLnBrk="1" fontAlgn="auto" hangingPunct="1">
              <a:spcBef>
                <a:spcPts val="0"/>
              </a:spcBef>
              <a:spcAft>
                <a:spcPts val="0"/>
              </a:spcAft>
            </a:pPr>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eaLnBrk="1" fontAlgn="auto" hangingPunct="1">
              <a:spcBef>
                <a:spcPts val="0"/>
              </a:spcBef>
              <a:spcAft>
                <a:spcPts val="0"/>
              </a:spcAft>
            </a:pPr>
            <a:fld id="{5939B1FA-81F2-4940-9AF3-5EAFB5D6669B}" type="slidenum">
              <a:rPr lang="en-US" smtClean="0">
                <a:solidFill>
                  <a:prstClr val="black">
                    <a:tint val="75000"/>
                  </a:prstClr>
                </a:solidFill>
                <a:latin typeface="Calibri"/>
              </a:rPr>
              <a:pPr defTabSz="1218895" eaLnBrk="1" fontAlgn="auto" hangingPunct="1">
                <a:spcBef>
                  <a:spcPts val="0"/>
                </a:spcBef>
                <a:spcAft>
                  <a:spcPts val="0"/>
                </a:spcAft>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43898422"/>
      </p:ext>
    </p:extLst>
  </p:cSld>
  <p:clrMap bg1="lt1" tx1="dk1" bg2="lt2" tx2="dk2" accent1="accent1" accent2="accent2" accent3="accent3" accent4="accent4" accent5="accent5" accent6="accent6" hlink="hlink" folHlink="folHlink"/>
  <p:sldLayoutIdLst>
    <p:sldLayoutId id="2147485207" r:id="rId1"/>
    <p:sldLayoutId id="2147485209" r:id="rId2"/>
    <p:sldLayoutId id="2147485210" r:id="rId3"/>
    <p:sldLayoutId id="2147485211" r:id="rId4"/>
    <p:sldLayoutId id="2147485212" r:id="rId5"/>
    <p:sldLayoutId id="2147485213" r:id="rId6"/>
    <p:sldLayoutId id="2147485214" r:id="rId7"/>
    <p:sldLayoutId id="2147485215" r:id="rId8"/>
    <p:sldLayoutId id="2147485216" r:id="rId9"/>
    <p:sldLayoutId id="2147485217" r:id="rId10"/>
    <p:sldLayoutId id="2147485218" r:id="rId11"/>
    <p:sldLayoutId id="2147485219" r:id="rId12"/>
    <p:sldLayoutId id="2147485220" r:id="rId13"/>
    <p:sldLayoutId id="2147485221" r:id="rId14"/>
    <p:sldLayoutId id="2147485222" r:id="rId15"/>
    <p:sldLayoutId id="2147485223" r:id="rId16"/>
    <p:sldLayoutId id="2147485224" r:id="rId17"/>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eaLnBrk="1" fontAlgn="auto" hangingPunct="1">
              <a:spcBef>
                <a:spcPts val="0"/>
              </a:spcBef>
              <a:spcAft>
                <a:spcPts val="0"/>
              </a:spcAft>
            </a:pPr>
            <a:fld id="{FD1176A7-B091-469C-82C8-89C693043C40}" type="datetimeFigureOut">
              <a:rPr lang="en-US" smtClean="0">
                <a:solidFill>
                  <a:prstClr val="black">
                    <a:tint val="75000"/>
                  </a:prstClr>
                </a:solidFill>
                <a:latin typeface="Calibri"/>
              </a:rPr>
              <a:pPr defTabSz="1218895" eaLnBrk="1" fontAlgn="auto" hangingPunct="1">
                <a:spcBef>
                  <a:spcPts val="0"/>
                </a:spcBef>
                <a:spcAft>
                  <a:spcPts val="0"/>
                </a:spcAft>
              </a:pPr>
              <a:t>1/20/2026</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eaLnBrk="1" fontAlgn="auto" hangingPunct="1">
              <a:spcBef>
                <a:spcPts val="0"/>
              </a:spcBef>
              <a:spcAft>
                <a:spcPts val="0"/>
              </a:spcAft>
            </a:pPr>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eaLnBrk="1" fontAlgn="auto" hangingPunct="1">
              <a:spcBef>
                <a:spcPts val="0"/>
              </a:spcBef>
              <a:spcAft>
                <a:spcPts val="0"/>
              </a:spcAft>
            </a:pPr>
            <a:fld id="{5939B1FA-81F2-4940-9AF3-5EAFB5D6669B}" type="slidenum">
              <a:rPr lang="en-US" smtClean="0">
                <a:solidFill>
                  <a:prstClr val="black">
                    <a:tint val="75000"/>
                  </a:prstClr>
                </a:solidFill>
                <a:latin typeface="Calibri"/>
              </a:rPr>
              <a:pPr defTabSz="1218895" eaLnBrk="1" fontAlgn="auto" hangingPunct="1">
                <a:spcBef>
                  <a:spcPts val="0"/>
                </a:spcBef>
                <a:spcAft>
                  <a:spcPts val="0"/>
                </a:spcAft>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807788630"/>
      </p:ext>
    </p:extLst>
  </p:cSld>
  <p:clrMap bg1="lt1" tx1="dk1" bg2="lt2" tx2="dk2" accent1="accent1" accent2="accent2" accent3="accent3" accent4="accent4" accent5="accent5" accent6="accent6" hlink="hlink" folHlink="folHlink"/>
  <p:sldLayoutIdLst>
    <p:sldLayoutId id="2147485226" r:id="rId1"/>
    <p:sldLayoutId id="2147485227" r:id="rId2"/>
    <p:sldLayoutId id="2147485228" r:id="rId3"/>
    <p:sldLayoutId id="2147485229" r:id="rId4"/>
    <p:sldLayoutId id="2147485230" r:id="rId5"/>
    <p:sldLayoutId id="2147485231" r:id="rId6"/>
    <p:sldLayoutId id="2147485232" r:id="rId7"/>
    <p:sldLayoutId id="2147485233" r:id="rId8"/>
    <p:sldLayoutId id="2147485234" r:id="rId9"/>
    <p:sldLayoutId id="2147485235" r:id="rId10"/>
    <p:sldLayoutId id="2147485236" r:id="rId11"/>
    <p:sldLayoutId id="2147485237" r:id="rId12"/>
    <p:sldLayoutId id="2147485238" r:id="rId13"/>
    <p:sldLayoutId id="2147485239" r:id="rId14"/>
    <p:sldLayoutId id="2147485240" r:id="rId15"/>
    <p:sldLayoutId id="2147485241" r:id="rId16"/>
    <p:sldLayoutId id="2147485242" r:id="rId17"/>
    <p:sldLayoutId id="2147485243" r:id="rId18"/>
    <p:sldLayoutId id="2147485244" r:id="rId19"/>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eaLnBrk="1" fontAlgn="auto" hangingPunct="1">
              <a:spcBef>
                <a:spcPts val="0"/>
              </a:spcBef>
              <a:spcAft>
                <a:spcPts val="0"/>
              </a:spcAft>
            </a:pPr>
            <a:fld id="{FD1176A7-B091-469C-82C8-89C693043C40}" type="datetimeFigureOut">
              <a:rPr lang="en-US" smtClean="0">
                <a:solidFill>
                  <a:prstClr val="black">
                    <a:tint val="75000"/>
                  </a:prstClr>
                </a:solidFill>
                <a:latin typeface="Calibri"/>
              </a:rPr>
              <a:pPr defTabSz="1218895" eaLnBrk="1" fontAlgn="auto" hangingPunct="1">
                <a:spcBef>
                  <a:spcPts val="0"/>
                </a:spcBef>
                <a:spcAft>
                  <a:spcPts val="0"/>
                </a:spcAft>
              </a:pPr>
              <a:t>1/20/2026</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eaLnBrk="1" fontAlgn="auto" hangingPunct="1">
              <a:spcBef>
                <a:spcPts val="0"/>
              </a:spcBef>
              <a:spcAft>
                <a:spcPts val="0"/>
              </a:spcAft>
            </a:pPr>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eaLnBrk="1" fontAlgn="auto" hangingPunct="1">
              <a:spcBef>
                <a:spcPts val="0"/>
              </a:spcBef>
              <a:spcAft>
                <a:spcPts val="0"/>
              </a:spcAft>
            </a:pPr>
            <a:fld id="{5939B1FA-81F2-4940-9AF3-5EAFB5D6669B}" type="slidenum">
              <a:rPr lang="en-US" smtClean="0">
                <a:solidFill>
                  <a:prstClr val="black">
                    <a:tint val="75000"/>
                  </a:prstClr>
                </a:solidFill>
                <a:latin typeface="Calibri"/>
              </a:rPr>
              <a:pPr defTabSz="1218895" eaLnBrk="1" fontAlgn="auto" hangingPunct="1">
                <a:spcBef>
                  <a:spcPts val="0"/>
                </a:spcBef>
                <a:spcAft>
                  <a:spcPts val="0"/>
                </a:spcAft>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62522204"/>
      </p:ext>
    </p:extLst>
  </p:cSld>
  <p:clrMap bg1="lt1" tx1="dk1" bg2="lt2" tx2="dk2" accent1="accent1" accent2="accent2" accent3="accent3" accent4="accent4" accent5="accent5" accent6="accent6" hlink="hlink" folHlink="folHlink"/>
  <p:sldLayoutIdLst>
    <p:sldLayoutId id="2147485305" r:id="rId1"/>
    <p:sldLayoutId id="2147485307" r:id="rId2"/>
    <p:sldLayoutId id="2147485308" r:id="rId3"/>
    <p:sldLayoutId id="2147485309" r:id="rId4"/>
    <p:sldLayoutId id="2147485310" r:id="rId5"/>
    <p:sldLayoutId id="2147485311" r:id="rId6"/>
    <p:sldLayoutId id="2147485312" r:id="rId7"/>
    <p:sldLayoutId id="2147485313" r:id="rId8"/>
    <p:sldLayoutId id="2147485314" r:id="rId9"/>
    <p:sldLayoutId id="2147485315" r:id="rId10"/>
    <p:sldLayoutId id="2147485316" r:id="rId11"/>
    <p:sldLayoutId id="2147485317" r:id="rId12"/>
    <p:sldLayoutId id="2147485318" r:id="rId13"/>
    <p:sldLayoutId id="2147485319" r:id="rId14"/>
    <p:sldLayoutId id="2147485320" r:id="rId15"/>
    <p:sldLayoutId id="2147485321" r:id="rId16"/>
    <p:sldLayoutId id="2147485322" r:id="rId17"/>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1/20/2026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3067571"/>
      </p:ext>
    </p:extLst>
  </p:cSld>
  <p:clrMap bg1="lt1" tx1="dk1" bg2="lt2" tx2="dk2" accent1="accent1" accent2="accent2" accent3="accent3" accent4="accent4" accent5="accent5" accent6="accent6" hlink="hlink" folHlink="folHlink"/>
  <p:sldLayoutIdLst>
    <p:sldLayoutId id="2147485324" r:id="rId1"/>
    <p:sldLayoutId id="2147485325" r:id="rId2"/>
    <p:sldLayoutId id="2147485326" r:id="rId3"/>
    <p:sldLayoutId id="2147485327" r:id="rId4"/>
    <p:sldLayoutId id="2147485328" r:id="rId5"/>
    <p:sldLayoutId id="2147485329" r:id="rId6"/>
    <p:sldLayoutId id="2147485330" r:id="rId7"/>
    <p:sldLayoutId id="2147485331" r:id="rId8"/>
    <p:sldLayoutId id="2147485332" r:id="rId9"/>
    <p:sldLayoutId id="2147485333" r:id="rId10"/>
    <p:sldLayoutId id="2147485334"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5.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unicode.org/versions/Unicode17.0.0/" TargetMode="External"/><Relationship Id="rId2" Type="http://schemas.openxmlformats.org/officeDocument/2006/relationships/image" Target="../media/image31.png"/><Relationship Id="rId1" Type="http://schemas.openxmlformats.org/officeDocument/2006/relationships/slideLayout" Target="../slideLayouts/slideLayout95.xml"/><Relationship Id="rId5" Type="http://schemas.openxmlformats.org/officeDocument/2006/relationships/image" Target="../media/image33.sv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95.xml"/><Relationship Id="rId1" Type="http://schemas.openxmlformats.org/officeDocument/2006/relationships/tags" Target="../tags/tag1.xml"/><Relationship Id="rId4" Type="http://schemas.openxmlformats.org/officeDocument/2006/relationships/hyperlink" Target="https://hiddenlayer.com/innovation-hub/novel-universal-bypass-for-all-major-llm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95.xml"/><Relationship Id="rId1" Type="http://schemas.openxmlformats.org/officeDocument/2006/relationships/tags" Target="../tags/tag2.xml"/><Relationship Id="rId4" Type="http://schemas.openxmlformats.org/officeDocument/2006/relationships/hyperlink" Target="https://hiddenlayer.com/innovation-hub/novel-universal-bypass-for-all-major-llm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95.xml"/><Relationship Id="rId1" Type="http://schemas.openxmlformats.org/officeDocument/2006/relationships/tags" Target="../tags/tag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95.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9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9.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95.xml"/><Relationship Id="rId6" Type="http://schemas.openxmlformats.org/officeDocument/2006/relationships/image" Target="../media/image53.png"/><Relationship Id="rId5" Type="http://schemas.openxmlformats.org/officeDocument/2006/relationships/image" Target="../media/image52.svg"/><Relationship Id="rId10" Type="http://schemas.openxmlformats.org/officeDocument/2006/relationships/image" Target="../media/image57.gif"/><Relationship Id="rId4" Type="http://schemas.openxmlformats.org/officeDocument/2006/relationships/image" Target="../media/image51.png"/><Relationship Id="rId9" Type="http://schemas.openxmlformats.org/officeDocument/2006/relationships/image" Target="../media/image56.svg"/></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bin"/><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hyperlink" Target="https://www.unicode.org/versions/Unicode17.0.0/" TargetMode="Externa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unicode.org/versions/Unicode17.0.0/" TargetMode="External"/><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020" y="5459371"/>
            <a:ext cx="1242473" cy="1242473"/>
          </a:xfrm>
          <a:prstGeom prst="rect">
            <a:avLst/>
          </a:prstGeom>
        </p:spPr>
      </p:pic>
      <p:sp>
        <p:nvSpPr>
          <p:cNvPr id="6" name="Rectangle 2">
            <a:extLst>
              <a:ext uri="{FF2B5EF4-FFF2-40B4-BE49-F238E27FC236}">
                <a16:creationId xmlns:a16="http://schemas.microsoft.com/office/drawing/2014/main" id="{3FDBA221-6BD9-4FB5-94AD-0A118FEAC5B6}"/>
              </a:ext>
            </a:extLst>
          </p:cNvPr>
          <p:cNvSpPr txBox="1">
            <a:spLocks noChangeArrowheads="1"/>
          </p:cNvSpPr>
          <p:nvPr/>
        </p:nvSpPr>
        <p:spPr bwMode="auto">
          <a:xfrm>
            <a:off x="165538" y="135779"/>
            <a:ext cx="9343453" cy="140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a:solidFill>
                  <a:schemeClr val="bg1"/>
                </a:solidFill>
                <a:latin typeface="Times New Roman" pitchFamily="18" charset="0"/>
                <a:ea typeface="华文中宋" pitchFamily="2" charset="-122"/>
                <a:cs typeface="Times New Roman" pitchFamily="18" charset="0"/>
              </a:defRPr>
            </a:lvl1pPr>
            <a:lvl2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457200" algn="ctr" rtl="0" eaLnBrk="1" fontAlgn="base" hangingPunct="1">
              <a:spcBef>
                <a:spcPct val="0"/>
              </a:spcBef>
              <a:spcAft>
                <a:spcPct val="0"/>
              </a:spcAft>
              <a:defRPr sz="4200" b="1" i="1">
                <a:solidFill>
                  <a:schemeClr val="tx1"/>
                </a:solidFill>
                <a:latin typeface="Arial" charset="0"/>
              </a:defRPr>
            </a:lvl6pPr>
            <a:lvl7pPr marL="914400" algn="ctr" rtl="0" eaLnBrk="1" fontAlgn="base" hangingPunct="1">
              <a:spcBef>
                <a:spcPct val="0"/>
              </a:spcBef>
              <a:spcAft>
                <a:spcPct val="0"/>
              </a:spcAft>
              <a:defRPr sz="4200" b="1" i="1">
                <a:solidFill>
                  <a:schemeClr val="tx1"/>
                </a:solidFill>
                <a:latin typeface="Arial" charset="0"/>
              </a:defRPr>
            </a:lvl7pPr>
            <a:lvl8pPr marL="1371600" algn="ctr" rtl="0" eaLnBrk="1" fontAlgn="base" hangingPunct="1">
              <a:spcBef>
                <a:spcPct val="0"/>
              </a:spcBef>
              <a:spcAft>
                <a:spcPct val="0"/>
              </a:spcAft>
              <a:defRPr sz="4200" b="1" i="1">
                <a:solidFill>
                  <a:schemeClr val="tx1"/>
                </a:solidFill>
                <a:latin typeface="Arial" charset="0"/>
              </a:defRPr>
            </a:lvl8pPr>
            <a:lvl9pPr marL="1828800" algn="ctr" rtl="0" eaLnBrk="1" fontAlgn="base" hangingPunct="1">
              <a:spcBef>
                <a:spcPct val="0"/>
              </a:spcBef>
              <a:spcAft>
                <a:spcPct val="0"/>
              </a:spcAft>
              <a:defRPr sz="4200" b="1" i="1">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92D050"/>
                </a:solidFill>
                <a:effectLst/>
                <a:uLnTx/>
                <a:uFillTx/>
                <a:latin typeface="Times New Roman"/>
                <a:ea typeface="华文中宋"/>
                <a:cs typeface="Times New Roman" pitchFamily="18" charset="0"/>
              </a:rPr>
              <a:t>搜</a:t>
            </a:r>
            <a:r>
              <a:rPr kumimoji="0" lang="zh-CN" altLang="en-US" sz="2800" b="1" i="0" u="none" strike="noStrike" kern="1200" cap="none" spc="0" normalizeH="0" baseline="0" noProof="0" dirty="0">
                <a:ln>
                  <a:noFill/>
                </a:ln>
                <a:solidFill>
                  <a:prstClr val="white">
                    <a:lumMod val="85000"/>
                  </a:prstClr>
                </a:solidFill>
                <a:effectLst/>
                <a:uLnTx/>
                <a:uFillTx/>
                <a:latin typeface="Times New Roman"/>
                <a:ea typeface="华文中宋"/>
                <a:cs typeface="Times New Roman" pitchFamily="18" charset="0"/>
              </a:rPr>
              <a:t>集 </a:t>
            </a:r>
            <a:r>
              <a:rPr kumimoji="0" lang="en-US" altLang="zh-CN" sz="2800" b="1" i="0" u="none" strike="noStrike" kern="1200" cap="none" spc="0" normalizeH="0" baseline="0" noProof="0" dirty="0">
                <a:ln>
                  <a:noFill/>
                </a:ln>
                <a:solidFill>
                  <a:prstClr val="white">
                    <a:lumMod val="75000"/>
                  </a:prstClr>
                </a:solidFill>
                <a:effectLst/>
                <a:uLnTx/>
                <a:uFillTx/>
                <a:latin typeface="Times New Roman"/>
                <a:ea typeface="华文中宋"/>
                <a:cs typeface="Times New Roman" pitchFamily="18" charset="0"/>
              </a:rPr>
              <a:t>·</a:t>
            </a:r>
            <a:r>
              <a:rPr kumimoji="0" lang="en-US" altLang="zh-CN" sz="2800" b="1" i="1" u="none" strike="noStrike" kern="1200" cap="none" spc="0" normalizeH="0" baseline="0" noProof="0" dirty="0">
                <a:ln>
                  <a:noFill/>
                </a:ln>
                <a:solidFill>
                  <a:srgbClr val="FF6600"/>
                </a:solidFill>
                <a:effectLst/>
                <a:uLnTx/>
                <a:uFillTx/>
                <a:latin typeface="Times New Roman"/>
                <a:ea typeface="华文中宋"/>
                <a:cs typeface="Times New Roman" pitchFamily="18" charset="0"/>
              </a:rPr>
              <a:t> </a:t>
            </a:r>
            <a:r>
              <a:rPr kumimoji="0" lang="zh-CN" altLang="en-US" sz="2800" b="1" i="0" u="none" strike="noStrike" kern="1200" cap="none" spc="0" normalizeH="0" baseline="0" noProof="0" dirty="0">
                <a:ln>
                  <a:noFill/>
                </a:ln>
                <a:solidFill>
                  <a:srgbClr val="92D050"/>
                </a:solidFill>
                <a:effectLst/>
                <a:uLnTx/>
                <a:uFillTx/>
                <a:latin typeface="Times New Roman"/>
                <a:ea typeface="华文中宋"/>
                <a:cs typeface="Times New Roman" pitchFamily="18" charset="0"/>
              </a:rPr>
              <a:t>评</a:t>
            </a:r>
            <a:r>
              <a:rPr kumimoji="0" lang="zh-CN" altLang="en-US" sz="2800" b="1" i="0" u="none" strike="noStrike" kern="1200" cap="none" spc="0" normalizeH="0" baseline="0" noProof="0" dirty="0">
                <a:ln>
                  <a:noFill/>
                </a:ln>
                <a:solidFill>
                  <a:prstClr val="white">
                    <a:lumMod val="85000"/>
                  </a:prstClr>
                </a:solidFill>
                <a:effectLst/>
                <a:uLnTx/>
                <a:uFillTx/>
                <a:latin typeface="Times New Roman"/>
                <a:ea typeface="华文中宋"/>
                <a:cs typeface="Times New Roman" pitchFamily="18" charset="0"/>
              </a:rPr>
              <a:t>估 </a:t>
            </a:r>
            <a:r>
              <a:rPr kumimoji="0" lang="en-US" altLang="zh-CN" sz="2800" b="1" i="0" u="none" strike="noStrike" kern="1200" cap="none" spc="0" normalizeH="0" baseline="0" noProof="0" dirty="0">
                <a:ln>
                  <a:noFill/>
                </a:ln>
                <a:solidFill>
                  <a:prstClr val="white">
                    <a:lumMod val="75000"/>
                  </a:prstClr>
                </a:solidFill>
                <a:effectLst/>
                <a:uLnTx/>
                <a:uFillTx/>
                <a:latin typeface="Times New Roman"/>
                <a:ea typeface="华文中宋"/>
                <a:cs typeface="Times New Roman" pitchFamily="18" charset="0"/>
              </a:rPr>
              <a:t>·</a:t>
            </a:r>
            <a:r>
              <a:rPr kumimoji="0" lang="en-US" altLang="zh-CN" sz="2800" b="1" i="1" u="none" strike="noStrike" kern="1200" cap="none" spc="0" normalizeH="0" baseline="0" noProof="0" dirty="0">
                <a:ln>
                  <a:noFill/>
                </a:ln>
                <a:solidFill>
                  <a:srgbClr val="FF6600"/>
                </a:solidFill>
                <a:effectLst/>
                <a:uLnTx/>
                <a:uFillTx/>
                <a:latin typeface="Times New Roman"/>
                <a:ea typeface="华文中宋"/>
                <a:cs typeface="Times New Roman" pitchFamily="18" charset="0"/>
              </a:rPr>
              <a:t> </a:t>
            </a:r>
            <a:r>
              <a:rPr kumimoji="0" lang="zh-CN" altLang="en-US" sz="2800" b="1" i="0" u="none" strike="noStrike" kern="1200" cap="none" spc="0" normalizeH="0" baseline="0" noProof="0" dirty="0">
                <a:ln>
                  <a:noFill/>
                </a:ln>
                <a:solidFill>
                  <a:srgbClr val="92D050"/>
                </a:solidFill>
                <a:effectLst/>
                <a:uLnTx/>
                <a:uFillTx/>
                <a:latin typeface="Times New Roman"/>
                <a:ea typeface="华文中宋"/>
                <a:cs typeface="Times New Roman" pitchFamily="18" charset="0"/>
              </a:rPr>
              <a:t>分</a:t>
            </a:r>
            <a:r>
              <a:rPr kumimoji="0" lang="zh-CN" altLang="en-US" sz="2800" b="1" i="0" u="none" strike="noStrike" kern="1200" cap="none" spc="0" normalizeH="0" baseline="0" noProof="0" dirty="0">
                <a:ln>
                  <a:noFill/>
                </a:ln>
                <a:solidFill>
                  <a:prstClr val="white">
                    <a:lumMod val="85000"/>
                  </a:prstClr>
                </a:solidFill>
                <a:effectLst/>
                <a:uLnTx/>
                <a:uFillTx/>
                <a:latin typeface="Times New Roman"/>
                <a:ea typeface="华文中宋"/>
                <a:cs typeface="Times New Roman" pitchFamily="18" charset="0"/>
              </a:rPr>
              <a:t>析 </a:t>
            </a:r>
            <a:r>
              <a:rPr kumimoji="0" lang="en-US" altLang="zh-CN" sz="2800" b="1" i="0" u="none" strike="noStrike" kern="1200" cap="none" spc="0" normalizeH="0" baseline="0" noProof="0" dirty="0">
                <a:ln>
                  <a:noFill/>
                </a:ln>
                <a:solidFill>
                  <a:prstClr val="white">
                    <a:lumMod val="75000"/>
                  </a:prstClr>
                </a:solidFill>
                <a:effectLst/>
                <a:uLnTx/>
                <a:uFillTx/>
                <a:latin typeface="Times New Roman"/>
                <a:ea typeface="华文中宋"/>
                <a:cs typeface="Times New Roman" pitchFamily="18" charset="0"/>
              </a:rPr>
              <a:t>·</a:t>
            </a:r>
            <a:r>
              <a:rPr kumimoji="0" lang="en-US" altLang="zh-CN" sz="2800" b="1" i="1" u="none" strike="noStrike" kern="1200" cap="none" spc="0" normalizeH="0" baseline="0" noProof="0" dirty="0">
                <a:ln>
                  <a:noFill/>
                </a:ln>
                <a:solidFill>
                  <a:srgbClr val="FF6600"/>
                </a:solidFill>
                <a:effectLst/>
                <a:uLnTx/>
                <a:uFillTx/>
                <a:latin typeface="Times New Roman"/>
                <a:ea typeface="华文中宋"/>
                <a:cs typeface="Times New Roman" pitchFamily="18" charset="0"/>
              </a:rPr>
              <a:t> </a:t>
            </a:r>
            <a:r>
              <a:rPr kumimoji="0" lang="zh-CN" altLang="en-US" sz="2800" b="1" i="0" u="none" strike="noStrike" kern="1200" cap="none" spc="0" normalizeH="0" baseline="0" noProof="0" dirty="0">
                <a:ln>
                  <a:noFill/>
                </a:ln>
                <a:solidFill>
                  <a:srgbClr val="92D050"/>
                </a:solidFill>
                <a:effectLst/>
                <a:uLnTx/>
                <a:uFillTx/>
                <a:latin typeface="Times New Roman"/>
                <a:ea typeface="华文中宋"/>
                <a:cs typeface="Times New Roman" pitchFamily="18" charset="0"/>
              </a:rPr>
              <a:t>决</a:t>
            </a:r>
            <a:r>
              <a:rPr kumimoji="0" lang="zh-CN" altLang="en-US" sz="2800" b="1" i="0" u="none" strike="noStrike" kern="1200" cap="none" spc="0" normalizeH="0" baseline="0" noProof="0" dirty="0">
                <a:ln>
                  <a:noFill/>
                </a:ln>
                <a:solidFill>
                  <a:prstClr val="white">
                    <a:lumMod val="85000"/>
                  </a:prstClr>
                </a:solidFill>
                <a:effectLst/>
                <a:uLnTx/>
                <a:uFillTx/>
                <a:latin typeface="Times New Roman"/>
                <a:ea typeface="华文中宋"/>
                <a:cs typeface="Times New Roman" pitchFamily="18" charset="0"/>
              </a:rPr>
              <a:t>策</a:t>
            </a:r>
            <a:endParaRPr kumimoji="0" lang="en-US" altLang="zh-CN" sz="2800" b="1" i="0" u="none" strike="noStrike" kern="1200" cap="none" spc="0" normalizeH="0" baseline="0" noProof="0" dirty="0">
              <a:ln>
                <a:noFill/>
              </a:ln>
              <a:solidFill>
                <a:prstClr val="white">
                  <a:lumMod val="85000"/>
                </a:prstClr>
              </a:solidFill>
              <a:effectLst/>
              <a:uLnTx/>
              <a:uFillTx/>
              <a:latin typeface="Times New Roman"/>
              <a:ea typeface="华文中宋"/>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800" b="1" i="1" u="none" strike="noStrike" kern="0" cap="none" spc="0" normalizeH="0" baseline="0" noProof="0" dirty="0">
                <a:ln>
                  <a:noFill/>
                </a:ln>
                <a:solidFill>
                  <a:srgbClr val="FFFFFF"/>
                </a:solidFill>
                <a:effectLst/>
                <a:uLnTx/>
                <a:uFillTx/>
                <a:latin typeface="Times New Roman" pitchFamily="18" charset="0"/>
                <a:ea typeface="宋体" charset="-122"/>
                <a:cs typeface="Times New Roman" pitchFamily="18" charset="0"/>
              </a:rPr>
              <a:t> </a:t>
            </a:r>
            <a:br>
              <a:rPr kumimoji="0" lang="en-US" altLang="zh-CN" sz="800" b="1" i="0" u="none" strike="noStrike" kern="0" cap="none" spc="0" normalizeH="0" baseline="0" noProof="0" dirty="0">
                <a:ln>
                  <a:noFill/>
                </a:ln>
                <a:solidFill>
                  <a:srgbClr val="FFFFFF"/>
                </a:solidFill>
                <a:effectLst/>
                <a:uLnTx/>
                <a:uFillTx/>
                <a:latin typeface="Times New Roman" pitchFamily="18" charset="0"/>
                <a:ea typeface="宋体" charset="-122"/>
                <a:cs typeface="Times New Roman" pitchFamily="18" charset="0"/>
              </a:rPr>
            </a:br>
            <a:r>
              <a:rPr kumimoji="0" lang="en-US" altLang="zh-CN" sz="2400" b="1" i="1" u="none" strike="noStrike" kern="0" cap="none" spc="0" normalizeH="0" baseline="0" noProof="0" dirty="0">
                <a:ln>
                  <a:noFill/>
                </a:ln>
                <a:solidFill>
                  <a:prstClr val="white"/>
                </a:solidFill>
                <a:effectLst/>
                <a:uLnTx/>
                <a:uFillTx/>
                <a:latin typeface="Century Schoolbook"/>
                <a:ea typeface="华文中宋" pitchFamily="2" charset="-122"/>
                <a:cs typeface="Times New Roman" pitchFamily="18" charset="0"/>
              </a:rPr>
              <a:t>P</a:t>
            </a:r>
            <a:r>
              <a:rPr kumimoji="0" lang="en-US" altLang="zh-CN" sz="2400" b="1" i="1" u="none" strike="noStrike" kern="0" cap="none" spc="0" normalizeH="0" baseline="0" noProof="0" dirty="0">
                <a:ln>
                  <a:noFill/>
                </a:ln>
                <a:solidFill>
                  <a:prstClr val="white">
                    <a:lumMod val="75000"/>
                  </a:prstClr>
                </a:solidFill>
                <a:effectLst/>
                <a:uLnTx/>
                <a:uFillTx/>
                <a:latin typeface="Century Schoolbook"/>
                <a:ea typeface="华文中宋" pitchFamily="2" charset="-122"/>
                <a:cs typeface="Times New Roman" pitchFamily="18" charset="0"/>
              </a:rPr>
              <a:t>rofiling the </a:t>
            </a:r>
            <a:r>
              <a:rPr kumimoji="0" lang="en-US" altLang="zh-CN" sz="2400" b="1" i="1" u="none" strike="noStrike" kern="0" cap="none" spc="0" normalizeH="0" baseline="0" noProof="0" dirty="0">
                <a:ln>
                  <a:noFill/>
                </a:ln>
                <a:solidFill>
                  <a:prstClr val="white"/>
                </a:solidFill>
                <a:effectLst/>
                <a:uLnTx/>
                <a:uFillTx/>
                <a:latin typeface="Century Schoolbook"/>
                <a:ea typeface="华文中宋" pitchFamily="2" charset="-122"/>
                <a:cs typeface="Times New Roman" pitchFamily="18" charset="0"/>
              </a:rPr>
              <a:t>P</a:t>
            </a:r>
            <a:r>
              <a:rPr kumimoji="0" lang="en-US" altLang="zh-CN" sz="2400" b="1" i="1" u="none" strike="noStrike" kern="0" cap="none" spc="0" normalizeH="0" baseline="0" noProof="0" dirty="0">
                <a:ln>
                  <a:noFill/>
                </a:ln>
                <a:solidFill>
                  <a:prstClr val="white">
                    <a:lumMod val="75000"/>
                  </a:prstClr>
                </a:solidFill>
                <a:effectLst/>
                <a:uLnTx/>
                <a:uFillTx/>
                <a:latin typeface="Century Schoolbook"/>
                <a:ea typeface="华文中宋" pitchFamily="2" charset="-122"/>
                <a:cs typeface="Times New Roman" pitchFamily="18" charset="0"/>
              </a:rPr>
              <a:t>ulse of </a:t>
            </a:r>
            <a:r>
              <a:rPr kumimoji="0" lang="en-US" altLang="zh-CN" sz="2400" b="1" i="1" u="none" strike="noStrike" kern="0" cap="none" spc="0" normalizeH="0" baseline="0" noProof="0" dirty="0">
                <a:ln>
                  <a:noFill/>
                </a:ln>
                <a:solidFill>
                  <a:prstClr val="white"/>
                </a:solidFill>
                <a:effectLst/>
                <a:uLnTx/>
                <a:uFillTx/>
                <a:latin typeface="Century Schoolbook"/>
                <a:ea typeface="华文中宋" pitchFamily="2" charset="-122"/>
                <a:cs typeface="Times New Roman" pitchFamily="18" charset="0"/>
              </a:rPr>
              <a:t>S</a:t>
            </a:r>
            <a:r>
              <a:rPr kumimoji="0" lang="en-US" altLang="zh-CN" sz="2400" b="1" i="1" u="none" strike="noStrike" kern="0" cap="none" spc="0" normalizeH="0" baseline="0" noProof="0" dirty="0">
                <a:ln>
                  <a:noFill/>
                </a:ln>
                <a:solidFill>
                  <a:prstClr val="white">
                    <a:lumMod val="75000"/>
                  </a:prstClr>
                </a:solidFill>
                <a:effectLst/>
                <a:uLnTx/>
                <a:uFillTx/>
                <a:latin typeface="Century Schoolbook"/>
                <a:ea typeface="华文中宋" pitchFamily="2" charset="-122"/>
                <a:cs typeface="Times New Roman" pitchFamily="18" charset="0"/>
              </a:rPr>
              <a:t>cientific </a:t>
            </a:r>
            <a:r>
              <a:rPr kumimoji="0" lang="en-US" altLang="zh-CN" sz="2400" b="1" i="1" u="none" strike="noStrike" kern="0" cap="none" spc="0" normalizeH="0" baseline="0" noProof="0" dirty="0">
                <a:ln>
                  <a:noFill/>
                </a:ln>
                <a:solidFill>
                  <a:prstClr val="white"/>
                </a:solidFill>
                <a:effectLst/>
                <a:uLnTx/>
                <a:uFillTx/>
                <a:latin typeface="Century Schoolbook"/>
                <a:ea typeface="华文中宋" pitchFamily="2" charset="-122"/>
                <a:cs typeface="Times New Roman" pitchFamily="18" charset="0"/>
              </a:rPr>
              <a:t>F</a:t>
            </a:r>
            <a:r>
              <a:rPr kumimoji="0" lang="en-US" altLang="zh-CN" sz="2400" b="1" i="1" u="none" strike="noStrike" kern="0" cap="none" spc="0" normalizeH="0" baseline="0" noProof="0" dirty="0">
                <a:ln>
                  <a:noFill/>
                </a:ln>
                <a:solidFill>
                  <a:prstClr val="white">
                    <a:lumMod val="75000"/>
                  </a:prstClr>
                </a:solidFill>
                <a:effectLst/>
                <a:uLnTx/>
                <a:uFillTx/>
                <a:latin typeface="Century Schoolbook"/>
                <a:ea typeface="华文中宋" pitchFamily="2" charset="-122"/>
                <a:cs typeface="Times New Roman" pitchFamily="18" charset="0"/>
              </a:rPr>
              <a:t>ronts</a:t>
            </a:r>
          </a:p>
        </p:txBody>
      </p:sp>
      <p:sp>
        <p:nvSpPr>
          <p:cNvPr id="8" name="矩形 7">
            <a:extLst>
              <a:ext uri="{FF2B5EF4-FFF2-40B4-BE49-F238E27FC236}">
                <a16:creationId xmlns:a16="http://schemas.microsoft.com/office/drawing/2014/main" id="{A04FA6C6-376B-4810-A3AE-A03256BB8EF7}"/>
              </a:ext>
            </a:extLst>
          </p:cNvPr>
          <p:cNvSpPr/>
          <p:nvPr/>
        </p:nvSpPr>
        <p:spPr>
          <a:xfrm>
            <a:off x="9192885" y="169742"/>
            <a:ext cx="2854608" cy="611959"/>
          </a:xfrm>
          <a:prstGeom prst="rect">
            <a:avLst/>
          </a:prstGeom>
          <a:blipFill dpi="0" rotWithShape="1">
            <a:blip r:embed="rId4">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6">
            <a:extLst>
              <a:ext uri="{FF2B5EF4-FFF2-40B4-BE49-F238E27FC236}">
                <a16:creationId xmlns:a16="http://schemas.microsoft.com/office/drawing/2014/main" id="{5DA10FBA-F786-6458-6495-0CBB2F3151C7}"/>
              </a:ext>
            </a:extLst>
          </p:cNvPr>
          <p:cNvSpPr txBox="1">
            <a:spLocks noChangeArrowheads="1"/>
          </p:cNvSpPr>
          <p:nvPr/>
        </p:nvSpPr>
        <p:spPr bwMode="auto">
          <a:xfrm>
            <a:off x="165538" y="4801964"/>
            <a:ext cx="7010402"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Georgia" panose="02040502050405020303" pitchFamily="18" charset="0"/>
                <a:ea typeface="华文中宋" panose="02010600040101010101" pitchFamily="2" charset="-122"/>
                <a:cs typeface="+mn-cs"/>
              </a:rPr>
              <a:t>胡智文 </a:t>
            </a:r>
            <a:r>
              <a:rPr kumimoji="0" lang="en-US" altLang="zh-CN" sz="1600" b="0" i="0" u="none" strike="noStrike" kern="120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mn-cs"/>
              </a:rPr>
              <a:t>|</a:t>
            </a:r>
            <a:r>
              <a:rPr kumimoji="0" lang="en-US" altLang="zh-CN" sz="1800" b="0" i="0" u="none" strike="noStrike" kern="120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mn-cs"/>
              </a:rPr>
              <a:t> </a:t>
            </a:r>
            <a:r>
              <a:rPr kumimoji="0" lang="zh-CN" altLang="en-US" sz="1600" b="0" i="0" u="none" strike="noStrike" kern="1200" cap="none" spc="0" normalizeH="0" baseline="0" noProof="0" dirty="0">
                <a:ln>
                  <a:noFill/>
                </a:ln>
                <a:solidFill>
                  <a:prstClr val="white">
                    <a:lumMod val="95000"/>
                  </a:prstClr>
                </a:solidFill>
                <a:effectLst/>
                <a:uLnTx/>
                <a:uFillTx/>
                <a:latin typeface="Georgia" panose="02040502050405020303" pitchFamily="18" charset="0"/>
                <a:ea typeface="华文中宋" panose="02010600040101010101" pitchFamily="2" charset="-122"/>
                <a:cs typeface="+mn-cs"/>
              </a:rPr>
              <a:t>博士 </a:t>
            </a:r>
            <a:r>
              <a:rPr kumimoji="0" lang="en-US" altLang="zh-CN" sz="16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&amp;</a:t>
            </a:r>
            <a:r>
              <a:rPr kumimoji="0" lang="en-US" altLang="zh-CN" sz="1600" b="0" i="0" u="none" strike="noStrike" kern="1200" cap="none" spc="0" normalizeH="0" baseline="0" noProof="0" dirty="0">
                <a:ln>
                  <a:noFill/>
                </a:ln>
                <a:solidFill>
                  <a:prstClr val="white">
                    <a:lumMod val="95000"/>
                  </a:prstClr>
                </a:solidFill>
                <a:effectLst/>
                <a:uLnTx/>
                <a:uFillTx/>
                <a:latin typeface="Georgia" panose="02040502050405020303" pitchFamily="18" charset="0"/>
                <a:ea typeface="华文中宋" panose="02010600040101010101" pitchFamily="2" charset="-122"/>
                <a:cs typeface="+mn-cs"/>
              </a:rPr>
              <a:t> </a:t>
            </a:r>
            <a:r>
              <a:rPr kumimoji="0" lang="zh-CN" altLang="en-US" sz="1600" b="0" i="0" u="none" strike="noStrike" kern="1200" cap="none" spc="0" normalizeH="0" baseline="0" noProof="0" dirty="0">
                <a:ln>
                  <a:noFill/>
                </a:ln>
                <a:solidFill>
                  <a:prstClr val="white">
                    <a:lumMod val="95000"/>
                  </a:prstClr>
                </a:solidFill>
                <a:effectLst/>
                <a:uLnTx/>
                <a:uFillTx/>
                <a:latin typeface="Georgia" panose="02040502050405020303" pitchFamily="18" charset="0"/>
                <a:ea typeface="华文中宋" panose="02010600040101010101" pitchFamily="2" charset="-122"/>
                <a:cs typeface="+mn-cs"/>
              </a:rPr>
              <a:t>教授</a:t>
            </a:r>
            <a:endParaRPr kumimoji="0" lang="en-US" altLang="zh-CN" sz="1600" b="0" i="0" u="none" strike="noStrike" kern="1200" cap="none" spc="0" normalizeH="0" baseline="0" noProof="0" dirty="0">
              <a:ln>
                <a:noFill/>
              </a:ln>
              <a:solidFill>
                <a:prstClr val="white">
                  <a:lumMod val="95000"/>
                </a:prstClr>
              </a:solidFill>
              <a:effectLst/>
              <a:uLnTx/>
              <a:uFillTx/>
              <a:latin typeface="Georgia" panose="02040502050405020303" pitchFamily="18" charset="0"/>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800" b="0" i="1" u="none" strike="noStrike" kern="1200" cap="none" spc="0" normalizeH="0" baseline="0" noProof="0" dirty="0">
              <a:ln>
                <a:noFill/>
              </a:ln>
              <a:solidFill>
                <a:prstClr val="white">
                  <a:lumMod val="95000"/>
                </a:prstClr>
              </a:solidFill>
              <a:effectLst/>
              <a:uLnTx/>
              <a:uFillTx/>
              <a:latin typeface="Georgia" panose="02040502050405020303" pitchFamily="18" charset="0"/>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600" dirty="0">
                <a:solidFill>
                  <a:prstClr val="white">
                    <a:lumMod val="95000"/>
                  </a:prstClr>
                </a:solidFill>
                <a:latin typeface="Georgia" panose="02040502050405020303" pitchFamily="18" charset="0"/>
                <a:ea typeface="华文中宋" panose="02010600040101010101" pitchFamily="2" charset="-122"/>
              </a:rPr>
              <a:t>计算机科学与技术学院 </a:t>
            </a:r>
            <a:r>
              <a:rPr kumimoji="0" lang="en-US" altLang="zh-CN" sz="1600" b="0" i="0" u="none" strike="noStrike" kern="120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mn-cs"/>
              </a:rPr>
              <a:t>| </a:t>
            </a:r>
            <a:r>
              <a:rPr lang="zh-CN" altLang="en-US" sz="1600" dirty="0">
                <a:solidFill>
                  <a:prstClr val="white">
                    <a:lumMod val="95000"/>
                  </a:prstClr>
                </a:solidFill>
                <a:latin typeface="Georgia" panose="02040502050405020303" pitchFamily="18" charset="0"/>
                <a:ea typeface="华文中宋" panose="02010600040101010101" pitchFamily="2" charset="-122"/>
              </a:rPr>
              <a:t>计算社会科学协同创新中心</a:t>
            </a:r>
            <a:endParaRPr lang="en-US" altLang="zh-CN" sz="1600" dirty="0">
              <a:solidFill>
                <a:prstClr val="white">
                  <a:lumMod val="95000"/>
                </a:prstClr>
              </a:solidFill>
              <a:latin typeface="Georgia" panose="02040502050405020303" pitchFamily="18" charset="0"/>
              <a:ea typeface="华文中宋" panose="02010600040101010101" pitchFamily="2"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200" b="0" i="0" u="none" strike="noStrike" kern="120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手机：</a:t>
            </a:r>
            <a:r>
              <a:rPr kumimoji="0" lang="en-US" altLang="zh-CN"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13676458899</a:t>
            </a:r>
          </a:p>
          <a:p>
            <a:pPr lvl="0" eaLnBrk="1" hangingPunct="1">
              <a:lnSpc>
                <a:spcPct val="100000"/>
              </a:lnSpc>
              <a:spcBef>
                <a:spcPct val="0"/>
              </a:spcBef>
              <a:buNone/>
              <a:defRPr/>
            </a:pPr>
            <a:r>
              <a:rPr kumimoji="0" lang="zh-CN" altLang="en-US"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邮箱：</a:t>
            </a:r>
            <a:r>
              <a:rPr lang="en-US" altLang="zh-CN" sz="1200" dirty="0">
                <a:solidFill>
                  <a:schemeClr val="bg1">
                    <a:lumMod val="85000"/>
                  </a:schemeClr>
                </a:solidFill>
                <a:latin typeface="Georgia" panose="02040502050405020303" pitchFamily="18" charset="0"/>
                <a:ea typeface="华文中宋" panose="02010600040101010101" pitchFamily="2" charset="-122"/>
              </a:rPr>
              <a:t>huzhiwen@zjgsu.edu.cn</a:t>
            </a:r>
            <a:endParaRPr kumimoji="0" lang="en-US" altLang="zh-CN"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网址：</a:t>
            </a:r>
            <a:r>
              <a:rPr kumimoji="0" lang="en-US" altLang="zh-CN"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http://zhiwenhu.hustoj.com/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地址：中国 </a:t>
            </a:r>
            <a:r>
              <a:rPr kumimoji="0" lang="en-US" altLang="zh-CN"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 </a:t>
            </a:r>
            <a:r>
              <a:rPr kumimoji="0" lang="zh-CN" altLang="en-US"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浙江 </a:t>
            </a:r>
            <a:r>
              <a:rPr kumimoji="0" lang="en-US" altLang="zh-CN"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 </a:t>
            </a:r>
            <a:r>
              <a:rPr kumimoji="0" lang="zh-CN" altLang="en-US"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杭州</a:t>
            </a:r>
            <a:endParaRPr kumimoji="0" lang="en-US" altLang="zh-CN"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            </a:t>
            </a:r>
            <a:r>
              <a:rPr kumimoji="0" lang="zh-CN" altLang="en-US"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下沙高教园区学正街</a:t>
            </a:r>
            <a:r>
              <a:rPr kumimoji="0" lang="en-US" altLang="zh-CN"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18</a:t>
            </a:r>
            <a:r>
              <a:rPr kumimoji="0" lang="zh-CN" altLang="en-US"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rPr>
              <a:t>号</a:t>
            </a:r>
            <a:r>
              <a:rPr lang="zh-CN" altLang="en-US" sz="1200" dirty="0">
                <a:solidFill>
                  <a:schemeClr val="bg1">
                    <a:lumMod val="85000"/>
                  </a:schemeClr>
                </a:solidFill>
                <a:latin typeface="Georgia" panose="02040502050405020303" pitchFamily="18" charset="0"/>
                <a:ea typeface="华文中宋" panose="02010600040101010101" pitchFamily="2" charset="-122"/>
              </a:rPr>
              <a:t>信息楼</a:t>
            </a:r>
            <a:r>
              <a:rPr lang="en-US" altLang="zh-CN" sz="1200" dirty="0">
                <a:solidFill>
                  <a:schemeClr val="bg1">
                    <a:lumMod val="85000"/>
                  </a:schemeClr>
                </a:solidFill>
                <a:latin typeface="Georgia" panose="02040502050405020303" pitchFamily="18" charset="0"/>
                <a:ea typeface="华文中宋" panose="02010600040101010101" pitchFamily="2" charset="-122"/>
              </a:rPr>
              <a:t>332</a:t>
            </a:r>
            <a:r>
              <a:rPr lang="zh-CN" altLang="en-US" sz="1200" dirty="0">
                <a:solidFill>
                  <a:schemeClr val="bg1">
                    <a:lumMod val="85000"/>
                  </a:schemeClr>
                </a:solidFill>
                <a:latin typeface="Georgia" panose="02040502050405020303" pitchFamily="18" charset="0"/>
                <a:ea typeface="华文中宋" panose="02010600040101010101" pitchFamily="2" charset="-122"/>
              </a:rPr>
              <a:t>室</a:t>
            </a:r>
            <a:endParaRPr kumimoji="0" lang="en-US" altLang="zh-CN" sz="1200" b="0" i="0" u="none" strike="noStrike" kern="1200" cap="none" spc="0" normalizeH="0" baseline="0" noProof="0" dirty="0">
              <a:ln>
                <a:noFill/>
              </a:ln>
              <a:solidFill>
                <a:schemeClr val="bg1">
                  <a:lumMod val="85000"/>
                </a:schemeClr>
              </a:solidFill>
              <a:effectLst/>
              <a:uLnTx/>
              <a:uFillTx/>
              <a:latin typeface="Georgia" panose="02040502050405020303" pitchFamily="18" charset="0"/>
              <a:ea typeface="华文中宋" panose="02010600040101010101" pitchFamily="2" charset="-122"/>
              <a:cs typeface="+mn-cs"/>
            </a:endParaRPr>
          </a:p>
        </p:txBody>
      </p:sp>
      <p:sp>
        <p:nvSpPr>
          <p:cNvPr id="3" name="Rectangle 2">
            <a:extLst>
              <a:ext uri="{FF2B5EF4-FFF2-40B4-BE49-F238E27FC236}">
                <a16:creationId xmlns:a16="http://schemas.microsoft.com/office/drawing/2014/main" id="{492A4D88-956C-0D0F-097F-74E41D23716F}"/>
              </a:ext>
            </a:extLst>
          </p:cNvPr>
          <p:cNvSpPr txBox="1">
            <a:spLocks noChangeArrowheads="1"/>
          </p:cNvSpPr>
          <p:nvPr/>
        </p:nvSpPr>
        <p:spPr bwMode="auto">
          <a:xfrm>
            <a:off x="0" y="2037724"/>
            <a:ext cx="12192000" cy="199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a:solidFill>
                  <a:schemeClr val="bg1"/>
                </a:solidFill>
                <a:latin typeface="Times New Roman" pitchFamily="18" charset="0"/>
                <a:ea typeface="华文中宋" pitchFamily="2" charset="-122"/>
                <a:cs typeface="Times New Roman" pitchFamily="18" charset="0"/>
              </a:defRPr>
            </a:lvl1pPr>
            <a:lvl2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457200" algn="ctr" rtl="0" eaLnBrk="1" fontAlgn="base" hangingPunct="1">
              <a:spcBef>
                <a:spcPct val="0"/>
              </a:spcBef>
              <a:spcAft>
                <a:spcPct val="0"/>
              </a:spcAft>
              <a:defRPr sz="4200" b="1" i="1">
                <a:solidFill>
                  <a:schemeClr val="tx1"/>
                </a:solidFill>
                <a:latin typeface="Arial" charset="0"/>
              </a:defRPr>
            </a:lvl6pPr>
            <a:lvl7pPr marL="914400" algn="ctr" rtl="0" eaLnBrk="1" fontAlgn="base" hangingPunct="1">
              <a:spcBef>
                <a:spcPct val="0"/>
              </a:spcBef>
              <a:spcAft>
                <a:spcPct val="0"/>
              </a:spcAft>
              <a:defRPr sz="4200" b="1" i="1">
                <a:solidFill>
                  <a:schemeClr val="tx1"/>
                </a:solidFill>
                <a:latin typeface="Arial" charset="0"/>
              </a:defRPr>
            </a:lvl7pPr>
            <a:lvl8pPr marL="1371600" algn="ctr" rtl="0" eaLnBrk="1" fontAlgn="base" hangingPunct="1">
              <a:spcBef>
                <a:spcPct val="0"/>
              </a:spcBef>
              <a:spcAft>
                <a:spcPct val="0"/>
              </a:spcAft>
              <a:defRPr sz="4200" b="1" i="1">
                <a:solidFill>
                  <a:schemeClr val="tx1"/>
                </a:solidFill>
                <a:latin typeface="Arial" charset="0"/>
              </a:defRPr>
            </a:lvl8pPr>
            <a:lvl9pPr marL="1828800" algn="ctr" rtl="0" eaLnBrk="1" fontAlgn="base" hangingPunct="1">
              <a:spcBef>
                <a:spcPct val="0"/>
              </a:spcBef>
              <a:spcAft>
                <a:spcPct val="0"/>
              </a:spcAft>
              <a:defRPr sz="4200" b="1" i="1">
                <a:solidFill>
                  <a:schemeClr val="tx1"/>
                </a:solidFill>
                <a:latin typeface="Arial" charset="0"/>
              </a:defRPr>
            </a:lvl9pPr>
          </a:lstStyle>
          <a:p>
            <a:pPr lvl="0" algn="ctr" eaLnBrk="1" hangingPunct="1">
              <a:defRPr/>
            </a:pPr>
            <a:r>
              <a:rPr lang="en-US" altLang="zh-CN" sz="4400" kern="0" dirty="0" err="1">
                <a:solidFill>
                  <a:srgbClr val="FFFFFF"/>
                </a:solidFill>
                <a:latin typeface="Georgia" panose="02040502050405020303" pitchFamily="18" charset="0"/>
              </a:rPr>
              <a:t>SpellAtlas</a:t>
            </a:r>
            <a:r>
              <a:rPr lang="en-US" altLang="zh-CN" sz="4400" kern="0" dirty="0">
                <a:solidFill>
                  <a:srgbClr val="FFFFFF"/>
                </a:solidFill>
                <a:latin typeface="Georgia" panose="02040502050405020303" pitchFamily="18" charset="0"/>
              </a:rPr>
              <a:t>: Uncharted fingerprints of human misspelling behavior</a:t>
            </a:r>
          </a:p>
        </p:txBody>
      </p:sp>
    </p:spTree>
    <p:extLst>
      <p:ext uri="{BB962C8B-B14F-4D97-AF65-F5344CB8AC3E}">
        <p14:creationId xmlns:p14="http://schemas.microsoft.com/office/powerpoint/2010/main" val="13925349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1AFAF-4A19-AD83-7884-051773F4FEF4}"/>
            </a:ext>
          </a:extLst>
        </p:cNvPr>
        <p:cNvGrpSpPr/>
        <p:nvPr/>
      </p:nvGrpSpPr>
      <p:grpSpPr>
        <a:xfrm>
          <a:off x="0" y="0"/>
          <a:ext cx="0" cy="0"/>
          <a:chOff x="0" y="0"/>
          <a:chExt cx="0" cy="0"/>
        </a:xfrm>
      </p:grpSpPr>
      <p:sp>
        <p:nvSpPr>
          <p:cNvPr id="15" name="内容占位符 1">
            <a:extLst>
              <a:ext uri="{FF2B5EF4-FFF2-40B4-BE49-F238E27FC236}">
                <a16:creationId xmlns:a16="http://schemas.microsoft.com/office/drawing/2014/main" id="{451EB617-5F14-48F1-2AAF-074A1501E588}"/>
              </a:ext>
            </a:extLst>
          </p:cNvPr>
          <p:cNvSpPr>
            <a:spLocks noGrp="1"/>
          </p:cNvSpPr>
          <p:nvPr>
            <p:ph idx="1"/>
          </p:nvPr>
        </p:nvSpPr>
        <p:spPr>
          <a:xfrm>
            <a:off x="0" y="652611"/>
            <a:ext cx="12131458" cy="5614699"/>
          </a:xfrm>
        </p:spPr>
        <p:txBody>
          <a:bodyPr>
            <a:normAutofit/>
          </a:bodyPr>
          <a:lstStyle/>
          <a:p>
            <a:pPr algn="just"/>
            <a:r>
              <a:rPr lang="en-US" altLang="zh-CN" sz="2400" dirty="0"/>
              <a:t>The </a:t>
            </a:r>
            <a:r>
              <a:rPr lang="en-US" altLang="zh-CN" sz="2400" dirty="0">
                <a:highlight>
                  <a:srgbClr val="FFFF00"/>
                </a:highlight>
              </a:rPr>
              <a:t>Whitespace Correction (WSC) task </a:t>
            </a:r>
            <a:r>
              <a:rPr lang="en-US" altLang="zh-CN" sz="2400" dirty="0"/>
              <a:t>is a text processing operation that involves the detection and correction of covert missing and spurious whitespaces in a given text, with the goal of maintaining a conventional contextual layout and adhering to the Unicode standard.</a:t>
            </a:r>
          </a:p>
        </p:txBody>
      </p:sp>
      <p:sp>
        <p:nvSpPr>
          <p:cNvPr id="3" name="标题 2">
            <a:extLst>
              <a:ext uri="{FF2B5EF4-FFF2-40B4-BE49-F238E27FC236}">
                <a16:creationId xmlns:a16="http://schemas.microsoft.com/office/drawing/2014/main" id="{AAD93BCE-2CF8-4838-7520-1B3D3EB1EB8A}"/>
              </a:ext>
            </a:extLst>
          </p:cNvPr>
          <p:cNvSpPr>
            <a:spLocks noGrp="1"/>
          </p:cNvSpPr>
          <p:nvPr>
            <p:ph type="title"/>
          </p:nvPr>
        </p:nvSpPr>
        <p:spPr/>
        <p:txBody>
          <a:bodyPr>
            <a:noAutofit/>
          </a:bodyPr>
          <a:lstStyle/>
          <a:p>
            <a:r>
              <a:rPr lang="zh-CN" altLang="en-US" dirty="0">
                <a:solidFill>
                  <a:schemeClr val="tx1"/>
                </a:solidFill>
                <a:effectLst/>
                <a:ea typeface="华文中宋" panose="02010600040101010101" pitchFamily="2" charset="-122"/>
              </a:rPr>
              <a:t>基准原生诱陷</a:t>
            </a:r>
            <a:r>
              <a:rPr lang="en-US" altLang="zh-CN" dirty="0">
                <a:solidFill>
                  <a:schemeClr val="tx1"/>
                </a:solidFill>
                <a:effectLst/>
                <a:ea typeface="华文中宋" panose="02010600040101010101" pitchFamily="2" charset="-122"/>
              </a:rPr>
              <a:t>: </a:t>
            </a:r>
            <a:r>
              <a:rPr lang="zh-CN" altLang="en-US" dirty="0">
                <a:solidFill>
                  <a:schemeClr val="tx1"/>
                </a:solidFill>
                <a:effectLst/>
                <a:ea typeface="华文中宋" panose="02010600040101010101" pitchFamily="2" charset="-122"/>
              </a:rPr>
              <a:t>原生性</a:t>
            </a:r>
            <a:r>
              <a:rPr lang="en-US" altLang="zh-CN" dirty="0">
                <a:solidFill>
                  <a:schemeClr val="tx1"/>
                </a:solidFill>
                <a:effectLst/>
                <a:ea typeface="华文中宋" panose="02010600040101010101" pitchFamily="2" charset="-122"/>
              </a:rPr>
              <a:t>+</a:t>
            </a:r>
            <a:r>
              <a:rPr lang="zh-CN" altLang="en-US" dirty="0">
                <a:solidFill>
                  <a:schemeClr val="tx1"/>
                </a:solidFill>
                <a:effectLst/>
                <a:ea typeface="华文中宋" panose="02010600040101010101" pitchFamily="2" charset="-122"/>
              </a:rPr>
              <a:t>系统性</a:t>
            </a:r>
            <a:r>
              <a:rPr lang="en-US" altLang="zh-CN" dirty="0">
                <a:solidFill>
                  <a:schemeClr val="tx1"/>
                </a:solidFill>
                <a:effectLst/>
                <a:ea typeface="华文中宋" panose="02010600040101010101" pitchFamily="2" charset="-122"/>
              </a:rPr>
              <a:t>+</a:t>
            </a:r>
            <a:r>
              <a:rPr lang="zh-CN" altLang="en-US" dirty="0">
                <a:solidFill>
                  <a:schemeClr val="tx1"/>
                </a:solidFill>
                <a:effectLst/>
                <a:ea typeface="华文中宋" panose="02010600040101010101" pitchFamily="2" charset="-122"/>
              </a:rPr>
              <a:t>诱导性</a:t>
            </a:r>
            <a:endParaRPr lang="en-US" altLang="zh-CN" dirty="0">
              <a:solidFill>
                <a:schemeClr val="tx1"/>
              </a:solidFill>
              <a:effectLst/>
              <a:ea typeface="华文中宋" panose="02010600040101010101" pitchFamily="2" charset="-122"/>
            </a:endParaRPr>
          </a:p>
        </p:txBody>
      </p:sp>
      <p:sp>
        <p:nvSpPr>
          <p:cNvPr id="2" name="Rectangle 1">
            <a:extLst>
              <a:ext uri="{FF2B5EF4-FFF2-40B4-BE49-F238E27FC236}">
                <a16:creationId xmlns:a16="http://schemas.microsoft.com/office/drawing/2014/main" id="{ED9CEF9A-A222-E59D-4B6D-A2CFCEB9100A}"/>
              </a:ext>
            </a:extLst>
          </p:cNvPr>
          <p:cNvSpPr txBox="1">
            <a:spLocks noChangeArrowheads="1"/>
          </p:cNvSpPr>
          <p:nvPr/>
        </p:nvSpPr>
        <p:spPr bwMode="auto">
          <a:xfrm>
            <a:off x="1" y="6267310"/>
            <a:ext cx="12192000" cy="590691"/>
          </a:xfrm>
          <a:prstGeom prst="rect">
            <a:avLst/>
          </a:prstGeom>
          <a:solidFill>
            <a:srgbClr val="111111"/>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Bast, H., Hertel, M. &amp; Walter, S. Fast whitespace correction with encoder-only Transformers. </a:t>
            </a:r>
            <a:r>
              <a:rPr kumimoji="0" lang="en-US" altLang="zh-CN" sz="12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Proceedings of the 61st Annual Meeting of the Association for Computational Linguistics</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 389–399 (Association for Computational Linguistics, 2023). doi:10.18653/v1/2023.acl-demo.37. | Robyn Speer. (2019). </a:t>
            </a:r>
            <a:r>
              <a:rPr kumimoji="0" lang="en-US" altLang="zh-CN" sz="1200" b="0" i="0" u="none" strike="noStrike" kern="0" cap="none" spc="0" normalizeH="0" baseline="0" noProof="0" dirty="0" err="1">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ftfy</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 (Version 5.5). </a:t>
            </a:r>
            <a:r>
              <a:rPr kumimoji="0" lang="en-US" altLang="zh-CN" sz="1200" b="0" i="1" u="none" strike="noStrike" kern="0" cap="none" spc="0" normalizeH="0" baseline="0" noProof="0" dirty="0" err="1">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Zenodo</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 http://doi.org/10.5281/zenodo.2591652</a:t>
            </a:r>
            <a:endPar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endParaRPr>
          </a:p>
        </p:txBody>
      </p:sp>
      <p:sp>
        <p:nvSpPr>
          <p:cNvPr id="7" name="Rectangle 1">
            <a:extLst>
              <a:ext uri="{FF2B5EF4-FFF2-40B4-BE49-F238E27FC236}">
                <a16:creationId xmlns:a16="http://schemas.microsoft.com/office/drawing/2014/main" id="{0810B379-B01A-A327-6061-BFFA765B9150}"/>
              </a:ext>
            </a:extLst>
          </p:cNvPr>
          <p:cNvSpPr txBox="1">
            <a:spLocks noChangeArrowheads="1"/>
          </p:cNvSpPr>
          <p:nvPr/>
        </p:nvSpPr>
        <p:spPr bwMode="auto">
          <a:xfrm>
            <a:off x="0" y="5732344"/>
            <a:ext cx="12191998" cy="530698"/>
          </a:xfrm>
          <a:prstGeom prst="rect">
            <a:avLst/>
          </a:prstGeom>
          <a:noFill/>
          <a:ln w="3175">
            <a:noFill/>
          </a:ln>
          <a:effectLst/>
        </p:spPr>
        <p:txBody>
          <a:bodyPr anchor="ctr" anchorCtr="0">
            <a:no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20000"/>
              </a:lnSpc>
              <a:spcBef>
                <a:spcPts val="700"/>
              </a:spcBef>
              <a:spcAft>
                <a:spcPts val="0"/>
              </a:spcAft>
              <a:buClrTx/>
              <a:buSzTx/>
              <a:buFontTx/>
              <a:buNone/>
              <a:tabLst/>
              <a:defRPr/>
            </a:pPr>
            <a:r>
              <a:rPr kumimoji="0" lang="en-US" altLang="zh-CN" sz="1400" b="0" i="0" u="none" strike="noStrike" kern="0" cap="none" spc="0" normalizeH="0" baseline="0" noProof="0" dirty="0">
                <a:ln>
                  <a:noFill/>
                </a:ln>
                <a:solidFill>
                  <a:srgbClr val="00B0F0"/>
                </a:solidFill>
                <a:effectLst/>
                <a:uLnTx/>
                <a:uFillTx/>
                <a:latin typeface="Georgia" panose="02040502050405020303" pitchFamily="18" charset="0"/>
                <a:ea typeface="华文中宋" panose="02010600040101010101" pitchFamily="2" charset="-122"/>
                <a:cs typeface="ヒラギノ角ゴ ProN W6" charset="0"/>
                <a:sym typeface="Arial Bold" charset="0"/>
              </a:rPr>
              <a:t>ˆ </a:t>
            </a:r>
            <a:r>
              <a:rPr kumimoji="0" lang="en-US" altLang="zh-CN" sz="1400" b="1" i="0" u="none" strike="noStrike" kern="0" cap="none" spc="0" normalizeH="0" baseline="0" noProof="0" dirty="0">
                <a:ln>
                  <a:noFill/>
                </a:ln>
                <a:solidFill>
                  <a:srgbClr val="000000"/>
                </a:solidFill>
                <a:effectLst/>
                <a:uLnTx/>
                <a:uFillTx/>
                <a:latin typeface="Georgia" panose="02040502050405020303" pitchFamily="18" charset="0"/>
                <a:ea typeface="华文中宋" panose="02010600040101010101" pitchFamily="2" charset="-122"/>
                <a:cs typeface="ヒラギノ角ゴ ProN W6" charset="0"/>
                <a:sym typeface="Arial Bold" charset="0"/>
              </a:rPr>
              <a:t>The schema of whitespace correction task. </a:t>
            </a:r>
            <a:r>
              <a:rPr kumimoji="0" lang="en-US" altLang="zh-CN" sz="1400" b="0" i="0" u="none" strike="noStrike" kern="0" cap="none" spc="0" normalizeH="0" baseline="0" noProof="0" dirty="0">
                <a:ln>
                  <a:noFill/>
                </a:ln>
                <a:solidFill>
                  <a:srgbClr val="000000"/>
                </a:solidFill>
                <a:effectLst/>
                <a:uLnTx/>
                <a:uFillTx/>
                <a:latin typeface="Georgia" panose="02040502050405020303" pitchFamily="18" charset="0"/>
                <a:ea typeface="华文中宋" panose="02010600040101010101" pitchFamily="2" charset="-122"/>
                <a:cs typeface="ヒラギノ角ゴ ProN W6" charset="0"/>
                <a:sym typeface="Arial Bold" charset="0"/>
              </a:rPr>
              <a:t>The WSC task involves a two-step approach: debunking whitespace errors and correcting whitespace errors.</a:t>
            </a:r>
          </a:p>
        </p:txBody>
      </p:sp>
      <p:pic>
        <p:nvPicPr>
          <p:cNvPr id="13" name="图形 12">
            <a:extLst>
              <a:ext uri="{FF2B5EF4-FFF2-40B4-BE49-F238E27FC236}">
                <a16:creationId xmlns:a16="http://schemas.microsoft.com/office/drawing/2014/main" id="{1F3076FF-48BA-F91A-7B8A-DFA311AD16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493508" y="2166743"/>
            <a:ext cx="9364393" cy="3563467"/>
          </a:xfrm>
          <a:prstGeom prst="rect">
            <a:avLst/>
          </a:prstGeom>
        </p:spPr>
      </p:pic>
    </p:spTree>
    <p:extLst>
      <p:ext uri="{BB962C8B-B14F-4D97-AF65-F5344CB8AC3E}">
        <p14:creationId xmlns:p14="http://schemas.microsoft.com/office/powerpoint/2010/main" val="33855341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1E3F-E2E8-8D1E-5DED-4F915C246619}"/>
            </a:ext>
          </a:extLst>
        </p:cNvPr>
        <p:cNvGrpSpPr/>
        <p:nvPr/>
      </p:nvGrpSpPr>
      <p:grpSpPr>
        <a:xfrm>
          <a:off x="0" y="0"/>
          <a:ext cx="0" cy="0"/>
          <a:chOff x="0" y="0"/>
          <a:chExt cx="0" cy="0"/>
        </a:xfrm>
      </p:grpSpPr>
      <p:sp>
        <p:nvSpPr>
          <p:cNvPr id="15" name="内容占位符 1">
            <a:extLst>
              <a:ext uri="{FF2B5EF4-FFF2-40B4-BE49-F238E27FC236}">
                <a16:creationId xmlns:a16="http://schemas.microsoft.com/office/drawing/2014/main" id="{129E716E-01CF-D88C-017A-850C904EC7CE}"/>
              </a:ext>
            </a:extLst>
          </p:cNvPr>
          <p:cNvSpPr>
            <a:spLocks noGrp="1"/>
          </p:cNvSpPr>
          <p:nvPr>
            <p:ph idx="1"/>
          </p:nvPr>
        </p:nvSpPr>
        <p:spPr>
          <a:xfrm>
            <a:off x="0" y="652611"/>
            <a:ext cx="12131458" cy="5552779"/>
          </a:xfrm>
        </p:spPr>
        <p:txBody>
          <a:bodyPr>
            <a:normAutofit/>
          </a:bodyPr>
          <a:lstStyle/>
          <a:p>
            <a:pPr algn="just"/>
            <a:r>
              <a:rPr lang="en-US" altLang="zh-CN" sz="2400" b="1" dirty="0"/>
              <a:t>The Achilles’ heel</a:t>
            </a:r>
            <a:endParaRPr lang="en-US" altLang="zh-CN" sz="2400" b="1" dirty="0">
              <a:highlight>
                <a:srgbClr val="FFFF00"/>
              </a:highlight>
            </a:endParaRPr>
          </a:p>
          <a:p>
            <a:pPr lvl="1" algn="just"/>
            <a:r>
              <a:rPr lang="en-US" altLang="zh-CN" sz="1800" b="1" dirty="0"/>
              <a:t>Theoretical implications</a:t>
            </a:r>
            <a:r>
              <a:rPr lang="en-US" altLang="zh-CN" sz="1800" dirty="0"/>
              <a:t>: The </a:t>
            </a:r>
            <a:r>
              <a:rPr lang="en-US" altLang="zh-CN" sz="1800" dirty="0">
                <a:highlight>
                  <a:srgbClr val="FFFF00"/>
                </a:highlight>
              </a:rPr>
              <a:t>over-correction conundrum</a:t>
            </a:r>
            <a:r>
              <a:rPr lang="en-US" altLang="zh-CN" sz="1800" dirty="0"/>
              <a:t> highlights the importance of striking a balance between text correction and preservation of contextual information. Theoretical models, such as the noisy channel model, can be employed to mitigate the effects of </a:t>
            </a:r>
            <a:r>
              <a:rPr lang="en-US" altLang="zh-CN" sz="1800" dirty="0">
                <a:highlight>
                  <a:srgbClr val="FFFF00"/>
                </a:highlight>
              </a:rPr>
              <a:t>over-correction</a:t>
            </a:r>
            <a:r>
              <a:rPr lang="en-US" altLang="zh-CN" sz="1800" dirty="0"/>
              <a:t> and ensure that the cleaned text remains faithful to its original intent.</a:t>
            </a:r>
            <a:endParaRPr lang="en-US" altLang="zh-CN" sz="1800" b="1" dirty="0"/>
          </a:p>
        </p:txBody>
      </p:sp>
      <p:sp>
        <p:nvSpPr>
          <p:cNvPr id="3" name="标题 2">
            <a:extLst>
              <a:ext uri="{FF2B5EF4-FFF2-40B4-BE49-F238E27FC236}">
                <a16:creationId xmlns:a16="http://schemas.microsoft.com/office/drawing/2014/main" id="{84555004-23BF-EF13-358A-CC32F9359415}"/>
              </a:ext>
            </a:extLst>
          </p:cNvPr>
          <p:cNvSpPr>
            <a:spLocks noGrp="1"/>
          </p:cNvSpPr>
          <p:nvPr>
            <p:ph type="title"/>
          </p:nvPr>
        </p:nvSpPr>
        <p:spPr/>
        <p:txBody>
          <a:bodyPr>
            <a:noAutofit/>
          </a:bodyPr>
          <a:lstStyle/>
          <a:p>
            <a:r>
              <a:rPr lang="zh-CN" altLang="en-US" dirty="0">
                <a:solidFill>
                  <a:schemeClr val="tx1"/>
                </a:solidFill>
                <a:ea typeface="华文中宋" panose="02010600040101010101" pitchFamily="2" charset="-122"/>
              </a:rPr>
              <a:t>基准原生诱陷</a:t>
            </a:r>
            <a:r>
              <a:rPr lang="en-US" altLang="zh-CN" dirty="0">
                <a:solidFill>
                  <a:schemeClr val="tx1"/>
                </a:solidFill>
                <a:ea typeface="华文中宋" panose="02010600040101010101" pitchFamily="2" charset="-122"/>
              </a:rPr>
              <a:t>: </a:t>
            </a:r>
            <a:r>
              <a:rPr lang="zh-CN" altLang="en-US" dirty="0">
                <a:solidFill>
                  <a:schemeClr val="tx1"/>
                </a:solidFill>
                <a:ea typeface="华文中宋" panose="02010600040101010101" pitchFamily="2" charset="-122"/>
              </a:rPr>
              <a:t>原生性</a:t>
            </a:r>
            <a:r>
              <a:rPr lang="en-US" altLang="zh-CN" dirty="0">
                <a:solidFill>
                  <a:schemeClr val="tx1"/>
                </a:solidFill>
                <a:ea typeface="华文中宋" panose="02010600040101010101" pitchFamily="2" charset="-122"/>
              </a:rPr>
              <a:t>+</a:t>
            </a:r>
            <a:r>
              <a:rPr lang="zh-CN" altLang="en-US" dirty="0">
                <a:solidFill>
                  <a:schemeClr val="tx1"/>
                </a:solidFill>
                <a:ea typeface="华文中宋" panose="02010600040101010101" pitchFamily="2" charset="-122"/>
              </a:rPr>
              <a:t>系统性</a:t>
            </a:r>
            <a:r>
              <a:rPr lang="en-US" altLang="zh-CN" dirty="0">
                <a:solidFill>
                  <a:schemeClr val="tx1"/>
                </a:solidFill>
                <a:ea typeface="华文中宋" panose="02010600040101010101" pitchFamily="2" charset="-122"/>
              </a:rPr>
              <a:t>+</a:t>
            </a:r>
            <a:r>
              <a:rPr lang="zh-CN" altLang="en-US" dirty="0">
                <a:solidFill>
                  <a:schemeClr val="tx1"/>
                </a:solidFill>
                <a:ea typeface="华文中宋" panose="02010600040101010101" pitchFamily="2" charset="-122"/>
              </a:rPr>
              <a:t>诱导性</a:t>
            </a:r>
            <a:endParaRPr lang="en-US" altLang="zh-CN" dirty="0">
              <a:solidFill>
                <a:schemeClr val="tx1"/>
              </a:solidFill>
              <a:effectLst/>
              <a:ea typeface="华文中宋" panose="02010600040101010101" pitchFamily="2" charset="-122"/>
            </a:endParaRPr>
          </a:p>
        </p:txBody>
      </p:sp>
      <p:sp>
        <p:nvSpPr>
          <p:cNvPr id="32" name="Rectangle 1">
            <a:extLst>
              <a:ext uri="{FF2B5EF4-FFF2-40B4-BE49-F238E27FC236}">
                <a16:creationId xmlns:a16="http://schemas.microsoft.com/office/drawing/2014/main" id="{2E0C2FA8-02AE-833E-FB8D-EA5B618B6CF0}"/>
              </a:ext>
            </a:extLst>
          </p:cNvPr>
          <p:cNvSpPr txBox="1">
            <a:spLocks noChangeArrowheads="1"/>
          </p:cNvSpPr>
          <p:nvPr/>
        </p:nvSpPr>
        <p:spPr bwMode="auto">
          <a:xfrm>
            <a:off x="1" y="6205390"/>
            <a:ext cx="12192000" cy="652612"/>
          </a:xfrm>
          <a:prstGeom prst="rect">
            <a:avLst/>
          </a:prstGeom>
          <a:solidFill>
            <a:srgbClr val="111111"/>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Bast, H., Hertel, M. &amp; Walter, S. Fast whitespace correction with encoder-only Transformers. </a:t>
            </a:r>
            <a:r>
              <a:rPr kumimoji="0" lang="en-US" altLang="zh-CN" sz="12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Proceedings of the 61st Annual Meeting of the Association for Computational Linguistics</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 389–399 (Association for Computational Linguistics, 2023). doi:10.18653/v1/2023.acl-demo.37. | Robyn Speer. (2019). </a:t>
            </a:r>
            <a:r>
              <a:rPr kumimoji="0" lang="en-US" altLang="zh-CN" sz="1200" b="0" i="0" u="none" strike="noStrike" kern="0" cap="none" spc="0" normalizeH="0" baseline="0" noProof="0" dirty="0" err="1">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ftfy</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 (Version 5.5). </a:t>
            </a:r>
            <a:r>
              <a:rPr kumimoji="0" lang="en-US" altLang="zh-CN" sz="1200" b="0" i="1" u="none" strike="noStrike" kern="0" cap="none" spc="0" normalizeH="0" baseline="0" noProof="0" dirty="0" err="1">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Zenodo</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sym typeface="Arial Bold" charset="0"/>
              </a:rPr>
              <a:t>. http://doi.org/10.5281/zenodo.2591652</a:t>
            </a:r>
            <a:endPar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endParaRPr>
          </a:p>
        </p:txBody>
      </p:sp>
      <p:grpSp>
        <p:nvGrpSpPr>
          <p:cNvPr id="2" name="组合 1">
            <a:extLst>
              <a:ext uri="{FF2B5EF4-FFF2-40B4-BE49-F238E27FC236}">
                <a16:creationId xmlns:a16="http://schemas.microsoft.com/office/drawing/2014/main" id="{D1744129-E9F5-2ECA-4126-B2C769BCA91E}"/>
              </a:ext>
            </a:extLst>
          </p:cNvPr>
          <p:cNvGrpSpPr/>
          <p:nvPr/>
        </p:nvGrpSpPr>
        <p:grpSpPr>
          <a:xfrm>
            <a:off x="1542126" y="2268874"/>
            <a:ext cx="9047206" cy="3184892"/>
            <a:chOff x="1542126" y="1128880"/>
            <a:chExt cx="9047206" cy="3184892"/>
          </a:xfrm>
        </p:grpSpPr>
        <p:grpSp>
          <p:nvGrpSpPr>
            <p:cNvPr id="4" name="组合 3">
              <a:extLst>
                <a:ext uri="{FF2B5EF4-FFF2-40B4-BE49-F238E27FC236}">
                  <a16:creationId xmlns:a16="http://schemas.microsoft.com/office/drawing/2014/main" id="{62A29F52-ED72-73A1-3D7E-4693A69EAF13}"/>
                </a:ext>
              </a:extLst>
            </p:cNvPr>
            <p:cNvGrpSpPr/>
            <p:nvPr/>
          </p:nvGrpSpPr>
          <p:grpSpPr>
            <a:xfrm>
              <a:off x="1542126" y="1547830"/>
              <a:ext cx="9047206" cy="1350959"/>
              <a:chOff x="1542126" y="2981194"/>
              <a:chExt cx="9047206" cy="1350959"/>
            </a:xfrm>
          </p:grpSpPr>
          <p:pic>
            <p:nvPicPr>
              <p:cNvPr id="10" name="图片 9">
                <a:extLst>
                  <a:ext uri="{FF2B5EF4-FFF2-40B4-BE49-F238E27FC236}">
                    <a16:creationId xmlns:a16="http://schemas.microsoft.com/office/drawing/2014/main" id="{A86EE001-26C5-03E5-456F-DD7C24AA2B7B}"/>
                  </a:ext>
                </a:extLst>
              </p:cNvPr>
              <p:cNvPicPr>
                <a:picLocks noChangeAspect="1"/>
              </p:cNvPicPr>
              <p:nvPr/>
            </p:nvPicPr>
            <p:blipFill>
              <a:blip r:embed="rId2"/>
              <a:stretch>
                <a:fillRect/>
              </a:stretch>
            </p:blipFill>
            <p:spPr>
              <a:xfrm>
                <a:off x="1578187" y="3774260"/>
                <a:ext cx="8967893" cy="482047"/>
              </a:xfrm>
              <a:prstGeom prst="rect">
                <a:avLst/>
              </a:prstGeom>
            </p:spPr>
          </p:pic>
          <p:sp>
            <p:nvSpPr>
              <p:cNvPr id="11" name="Google Shape;992;p23">
                <a:extLst>
                  <a:ext uri="{FF2B5EF4-FFF2-40B4-BE49-F238E27FC236}">
                    <a16:creationId xmlns:a16="http://schemas.microsoft.com/office/drawing/2014/main" id="{456AB0F2-35F7-C8B9-EFEC-FA497B30DA36}"/>
                  </a:ext>
                </a:extLst>
              </p:cNvPr>
              <p:cNvSpPr/>
              <p:nvPr/>
            </p:nvSpPr>
            <p:spPr>
              <a:xfrm>
                <a:off x="1542126" y="3108153"/>
                <a:ext cx="9047206" cy="1224000"/>
              </a:xfrm>
              <a:prstGeom prst="roundRect">
                <a:avLst>
                  <a:gd name="adj" fmla="val 0"/>
                </a:avLst>
              </a:prstGeom>
              <a:noFill/>
              <a:ln w="12700" cap="flat" cmpd="sng">
                <a:solidFill>
                  <a:schemeClr val="bg1">
                    <a:lumMod val="50000"/>
                  </a:schemeClr>
                </a:solidFill>
                <a:prstDash val="solid"/>
                <a:bevel/>
                <a:headEnd type="none" w="sm" len="sm"/>
                <a:tailEnd type="none" w="sm" len="sm"/>
              </a:ln>
            </p:spPr>
            <p:txBody>
              <a:bodyPr spcFirstLastPara="1" wrap="square" lIns="63502" tIns="63502" rIns="63502" bIns="63502" anchor="ctr" anchorCtr="0">
                <a:noAutofit/>
              </a:bodyPr>
              <a:lstStyle/>
              <a:p>
                <a:pPr marL="0" marR="0" lvl="0" indent="0" algn="just" defTabSz="36288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02122"/>
                    </a:solidFill>
                    <a:effectLst/>
                    <a:uLnTx/>
                    <a:uFillTx/>
                    <a:latin typeface="Arial" panose="020B0604020202020204" pitchFamily="34" charset="0"/>
                    <a:ea typeface="宋体" panose="02010600030101010101" pitchFamily="2" charset="-122"/>
                    <a:cs typeface="Arial" panose="020B0604020202020204" pitchFamily="34" charset="0"/>
                  </a:rPr>
                  <a:t>	Whitespace characters are fundamental data elements, serving as word dividers in Western scripts, separating individual words and facilitating the visual organization of text rendering.</a:t>
                </a: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just" defTabSz="36288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just" defTabSz="36288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 name="Google Shape;992;p23">
                <a:extLst>
                  <a:ext uri="{FF2B5EF4-FFF2-40B4-BE49-F238E27FC236}">
                    <a16:creationId xmlns:a16="http://schemas.microsoft.com/office/drawing/2014/main" id="{2DCC489D-5860-283B-C856-E83C01AB6753}"/>
                  </a:ext>
                </a:extLst>
              </p:cNvPr>
              <p:cNvSpPr/>
              <p:nvPr/>
            </p:nvSpPr>
            <p:spPr>
              <a:xfrm>
                <a:off x="1627688" y="2981194"/>
                <a:ext cx="1338459" cy="253913"/>
              </a:xfrm>
              <a:prstGeom prst="roundRect">
                <a:avLst>
                  <a:gd name="adj" fmla="val 28281"/>
                </a:avLst>
              </a:prstGeom>
              <a:solidFill>
                <a:srgbClr val="F3F2EB"/>
              </a:solidFill>
              <a:ln w="12700" cap="flat" cmpd="sng">
                <a:solidFill>
                  <a:srgbClr val="000000"/>
                </a:solidFill>
                <a:prstDash val="solid"/>
                <a:bevel/>
                <a:headEnd type="none" w="sm" len="sm"/>
                <a:tailEnd type="none" w="sm" len="sm"/>
              </a:ln>
            </p:spPr>
            <p:txBody>
              <a:bodyPr spcFirstLastPara="1" wrap="square" lIns="63502" tIns="63502" rIns="63502" bIns="63502" anchor="ctr" anchorCtr="1">
                <a:noAutofit/>
              </a:bodyPr>
              <a:lstStyle/>
              <a:p>
                <a:pPr marL="0" marR="0" lvl="0" indent="0" algn="ctr" defTabSz="36288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eorgia" panose="02040502050405020303" pitchFamily="18" charset="0"/>
                    <a:ea typeface="+mn-ea"/>
                    <a:cs typeface="Times New Roman" panose="02020603050405020304" pitchFamily="18" charset="0"/>
                  </a:rPr>
                  <a:t>PPL=</a:t>
                </a:r>
                <a:r>
                  <a:rPr kumimoji="0" lang="en-US" sz="1200" b="1" i="0" u="none" strike="noStrike" kern="1200" cap="none" spc="0" normalizeH="0" baseline="0" noProof="0" dirty="0">
                    <a:ln>
                      <a:noFill/>
                    </a:ln>
                    <a:solidFill>
                      <a:prstClr val="black"/>
                    </a:solidFill>
                    <a:effectLst/>
                    <a:uLnTx/>
                    <a:uFillTx/>
                    <a:latin typeface="Georgia" panose="02040502050405020303" pitchFamily="18" charset="0"/>
                    <a:ea typeface="+mn-ea"/>
                    <a:cs typeface="Times New Roman" panose="02020603050405020304" pitchFamily="18" charset="0"/>
                  </a:rPr>
                  <a:t>10.6843</a:t>
                </a:r>
                <a:endParaRPr kumimoji="0" sz="1200" b="1" i="0" u="none" strike="noStrike" kern="1200" cap="none" spc="0" normalizeH="0" baseline="0" noProof="0" dirty="0">
                  <a:ln>
                    <a:noFill/>
                  </a:ln>
                  <a:solidFill>
                    <a:prstClr val="black"/>
                  </a:solidFill>
                  <a:effectLst/>
                  <a:uLnTx/>
                  <a:uFillTx/>
                  <a:latin typeface="Georgia" panose="02040502050405020303" pitchFamily="18" charset="0"/>
                  <a:ea typeface="+mn-ea"/>
                  <a:cs typeface="Times New Roman" panose="02020603050405020304" pitchFamily="18" charset="0"/>
                </a:endParaRPr>
              </a:p>
            </p:txBody>
          </p:sp>
        </p:grpSp>
        <p:sp>
          <p:nvSpPr>
            <p:cNvPr id="5" name="矩形: 圆顶角 4">
              <a:extLst>
                <a:ext uri="{FF2B5EF4-FFF2-40B4-BE49-F238E27FC236}">
                  <a16:creationId xmlns:a16="http://schemas.microsoft.com/office/drawing/2014/main" id="{A212F145-0DAB-BCF0-ACE6-8E5205CF3E7A}"/>
                </a:ext>
              </a:extLst>
            </p:cNvPr>
            <p:cNvSpPr/>
            <p:nvPr/>
          </p:nvSpPr>
          <p:spPr>
            <a:xfrm>
              <a:off x="1542127" y="1128880"/>
              <a:ext cx="9047205" cy="354925"/>
            </a:xfrm>
            <a:prstGeom prst="round2SameRect">
              <a:avLst/>
            </a:prstGeom>
            <a:solidFill>
              <a:srgbClr val="DDDBCA"/>
            </a:solidFill>
            <a:ln w="12700">
              <a:solidFill>
                <a:srgbClr val="84848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Whitespace correction (WSC): A perplexity-sensitive task  </a:t>
              </a:r>
              <a:endParaRPr kumimoji="0" lang="zh-CN" altLang="en-US" sz="1600" b="1" i="0" u="none" strike="noStrike" kern="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grpSp>
          <p:nvGrpSpPr>
            <p:cNvPr id="6" name="组合 5">
              <a:extLst>
                <a:ext uri="{FF2B5EF4-FFF2-40B4-BE49-F238E27FC236}">
                  <a16:creationId xmlns:a16="http://schemas.microsoft.com/office/drawing/2014/main" id="{635ED45F-A4B7-30E2-3232-5D994B429CFC}"/>
                </a:ext>
              </a:extLst>
            </p:cNvPr>
            <p:cNvGrpSpPr/>
            <p:nvPr/>
          </p:nvGrpSpPr>
          <p:grpSpPr>
            <a:xfrm>
              <a:off x="1542126" y="2962813"/>
              <a:ext cx="9047206" cy="1350959"/>
              <a:chOff x="1542126" y="1540412"/>
              <a:chExt cx="9047206" cy="1350959"/>
            </a:xfrm>
          </p:grpSpPr>
          <p:pic>
            <p:nvPicPr>
              <p:cNvPr id="7" name="图片 6">
                <a:extLst>
                  <a:ext uri="{FF2B5EF4-FFF2-40B4-BE49-F238E27FC236}">
                    <a16:creationId xmlns:a16="http://schemas.microsoft.com/office/drawing/2014/main" id="{EAE25B33-44CA-C9C4-CE2E-485523ED8556}"/>
                  </a:ext>
                </a:extLst>
              </p:cNvPr>
              <p:cNvPicPr>
                <a:picLocks noChangeAspect="1"/>
              </p:cNvPicPr>
              <p:nvPr/>
            </p:nvPicPr>
            <p:blipFill>
              <a:blip r:embed="rId3"/>
              <a:stretch>
                <a:fillRect/>
              </a:stretch>
            </p:blipFill>
            <p:spPr>
              <a:xfrm>
                <a:off x="1551094" y="2280487"/>
                <a:ext cx="9001760" cy="548584"/>
              </a:xfrm>
              <a:prstGeom prst="rect">
                <a:avLst/>
              </a:prstGeom>
            </p:spPr>
          </p:pic>
          <p:sp>
            <p:nvSpPr>
              <p:cNvPr id="8" name="Google Shape;992;p23">
                <a:extLst>
                  <a:ext uri="{FF2B5EF4-FFF2-40B4-BE49-F238E27FC236}">
                    <a16:creationId xmlns:a16="http://schemas.microsoft.com/office/drawing/2014/main" id="{726A04A3-3C2B-6EF6-36C1-D6243202FA50}"/>
                  </a:ext>
                </a:extLst>
              </p:cNvPr>
              <p:cNvSpPr/>
              <p:nvPr/>
            </p:nvSpPr>
            <p:spPr>
              <a:xfrm>
                <a:off x="1542126" y="1667371"/>
                <a:ext cx="9047206" cy="1224000"/>
              </a:xfrm>
              <a:prstGeom prst="roundRect">
                <a:avLst>
                  <a:gd name="adj" fmla="val 0"/>
                </a:avLst>
              </a:prstGeom>
              <a:noFill/>
              <a:ln w="12700" cap="flat" cmpd="sng">
                <a:solidFill>
                  <a:schemeClr val="bg1">
                    <a:lumMod val="50000"/>
                  </a:schemeClr>
                </a:solidFill>
                <a:prstDash val="solid"/>
                <a:bevel/>
                <a:headEnd type="none" w="sm" len="sm"/>
                <a:tailEnd type="none" w="sm" len="sm"/>
              </a:ln>
            </p:spPr>
            <p:txBody>
              <a:bodyPr spcFirstLastPara="1" wrap="square" lIns="63502" tIns="63502" rIns="63502" bIns="63502" anchor="ctr" anchorCtr="0">
                <a:noAutofit/>
              </a:bodyPr>
              <a:lstStyle/>
              <a:p>
                <a:pPr marL="0" marR="0" lvl="0" indent="0" algn="just" defTabSz="36288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02122"/>
                    </a:solidFill>
                    <a:effectLst/>
                    <a:uLnTx/>
                    <a:uFillTx/>
                    <a:latin typeface="Arial" panose="020B0604020202020204" pitchFamily="34" charset="0"/>
                    <a:ea typeface="宋体" panose="02010600030101010101" pitchFamily="2" charset="-122"/>
                    <a:cs typeface="Arial" panose="020B0604020202020204" pitchFamily="34" charset="0"/>
                  </a:rPr>
                  <a:t>Whitespace characters are fundamental data elements, serving as word dividers in Western scripts, separating individual words and facilitating the visual organization of text rendering.</a:t>
                </a: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just" defTabSz="36288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just" defTabSz="36288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 name="Google Shape;992;p23">
                <a:extLst>
                  <a:ext uri="{FF2B5EF4-FFF2-40B4-BE49-F238E27FC236}">
                    <a16:creationId xmlns:a16="http://schemas.microsoft.com/office/drawing/2014/main" id="{28907384-FF06-753B-9530-1C5023AE9CE6}"/>
                  </a:ext>
                </a:extLst>
              </p:cNvPr>
              <p:cNvSpPr/>
              <p:nvPr/>
            </p:nvSpPr>
            <p:spPr>
              <a:xfrm>
                <a:off x="1627688" y="1540412"/>
                <a:ext cx="1338459" cy="253913"/>
              </a:xfrm>
              <a:prstGeom prst="roundRect">
                <a:avLst>
                  <a:gd name="adj" fmla="val 28281"/>
                </a:avLst>
              </a:prstGeom>
              <a:solidFill>
                <a:srgbClr val="F3F2EB"/>
              </a:solidFill>
              <a:ln w="12700" cap="flat" cmpd="sng">
                <a:solidFill>
                  <a:srgbClr val="000000"/>
                </a:solidFill>
                <a:prstDash val="solid"/>
                <a:bevel/>
                <a:headEnd type="none" w="sm" len="sm"/>
                <a:tailEnd type="none" w="sm" len="sm"/>
              </a:ln>
            </p:spPr>
            <p:txBody>
              <a:bodyPr spcFirstLastPara="1" wrap="square" lIns="63502" tIns="63502" rIns="63502" bIns="63502" anchor="ctr" anchorCtr="1">
                <a:noAutofit/>
              </a:bodyPr>
              <a:lstStyle/>
              <a:p>
                <a:pPr marL="0" marR="0" lvl="0" indent="0" algn="ctr" defTabSz="36288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eorgia" panose="02040502050405020303" pitchFamily="18" charset="0"/>
                    <a:ea typeface="+mn-ea"/>
                    <a:cs typeface="Times New Roman" panose="02020603050405020304" pitchFamily="18" charset="0"/>
                  </a:rPr>
                  <a:t>PPL</a:t>
                </a:r>
                <a:r>
                  <a:rPr kumimoji="0" lang="en-US" sz="1200" b="1" i="0" u="none" strike="noStrike" kern="1200" cap="none" spc="0" normalizeH="0" baseline="0" noProof="0" dirty="0">
                    <a:ln>
                      <a:noFill/>
                    </a:ln>
                    <a:solidFill>
                      <a:prstClr val="black"/>
                    </a:solidFill>
                    <a:effectLst/>
                    <a:uLnTx/>
                    <a:uFillTx/>
                    <a:latin typeface="Georgia" panose="02040502050405020303" pitchFamily="18" charset="0"/>
                    <a:ea typeface="+mn-ea"/>
                    <a:cs typeface="Times New Roman" panose="02020603050405020304" pitchFamily="18" charset="0"/>
                  </a:rPr>
                  <a:t>=10.1326</a:t>
                </a:r>
                <a:endParaRPr kumimoji="0" sz="1200" b="1" i="0" u="none" strike="noStrike" kern="1200" cap="none" spc="0" normalizeH="0" baseline="0" noProof="0" dirty="0">
                  <a:ln>
                    <a:noFill/>
                  </a:ln>
                  <a:solidFill>
                    <a:prstClr val="black"/>
                  </a:solidFill>
                  <a:effectLst/>
                  <a:uLnTx/>
                  <a:uFillTx/>
                  <a:latin typeface="Georgia" panose="02040502050405020303" pitchFamily="18" charset="0"/>
                  <a:ea typeface="+mn-ea"/>
                  <a:cs typeface="Times New Roman" panose="02020603050405020304" pitchFamily="18" charset="0"/>
                </a:endParaRPr>
              </a:p>
            </p:txBody>
          </p:sp>
        </p:grpSp>
      </p:grpSp>
      <p:sp>
        <p:nvSpPr>
          <p:cNvPr id="13" name="Rectangle 1">
            <a:extLst>
              <a:ext uri="{FF2B5EF4-FFF2-40B4-BE49-F238E27FC236}">
                <a16:creationId xmlns:a16="http://schemas.microsoft.com/office/drawing/2014/main" id="{E0FFF548-5B61-9683-CAF8-B71554D718B0}"/>
              </a:ext>
            </a:extLst>
          </p:cNvPr>
          <p:cNvSpPr txBox="1">
            <a:spLocks noChangeArrowheads="1"/>
          </p:cNvSpPr>
          <p:nvPr/>
        </p:nvSpPr>
        <p:spPr bwMode="auto">
          <a:xfrm>
            <a:off x="0" y="5453767"/>
            <a:ext cx="12191998" cy="751622"/>
          </a:xfrm>
          <a:prstGeom prst="rect">
            <a:avLst/>
          </a:prstGeom>
          <a:noFill/>
          <a:ln w="3175">
            <a:noFill/>
          </a:ln>
          <a:effectLst/>
        </p:spPr>
        <p:txBody>
          <a:bodyPr anchor="ctr" anchorCtr="0">
            <a:no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20000"/>
              </a:lnSpc>
              <a:spcBef>
                <a:spcPts val="700"/>
              </a:spcBef>
              <a:spcAft>
                <a:spcPts val="0"/>
              </a:spcAft>
              <a:buClrTx/>
              <a:buSzTx/>
              <a:buFontTx/>
              <a:buNone/>
              <a:tabLst/>
              <a:defRPr/>
            </a:pPr>
            <a:r>
              <a:rPr kumimoji="0" lang="en-US" altLang="zh-CN" sz="1400" b="0" i="0" u="none" strike="noStrike" kern="0" cap="none" spc="0" normalizeH="0" baseline="0" noProof="0" dirty="0">
                <a:ln>
                  <a:noFill/>
                </a:ln>
                <a:solidFill>
                  <a:srgbClr val="00B0F0"/>
                </a:solidFill>
                <a:effectLst/>
                <a:uLnTx/>
                <a:uFillTx/>
                <a:latin typeface="Georgia" panose="02040502050405020303" pitchFamily="18" charset="0"/>
                <a:ea typeface="华文中宋" panose="02010600040101010101" pitchFamily="2" charset="-122"/>
                <a:cs typeface="ヒラギノ角ゴ ProN W6" charset="0"/>
                <a:sym typeface="Arial Bold" charset="0"/>
              </a:rPr>
              <a:t>ˆ </a:t>
            </a:r>
            <a:r>
              <a:rPr kumimoji="0" lang="en-US" altLang="zh-CN" sz="1400" b="1" i="0" u="none" strike="noStrike" kern="0" cap="none" spc="0" normalizeH="0" baseline="0" noProof="0" dirty="0">
                <a:ln>
                  <a:noFill/>
                </a:ln>
                <a:solidFill>
                  <a:srgbClr val="000000"/>
                </a:solidFill>
                <a:effectLst/>
                <a:uLnTx/>
                <a:uFillTx/>
                <a:latin typeface="Georgia" panose="02040502050405020303" pitchFamily="18" charset="0"/>
                <a:ea typeface="华文中宋" panose="02010600040101010101" pitchFamily="2" charset="-122"/>
                <a:cs typeface="ヒラギノ角ゴ ProN W6" charset="0"/>
                <a:sym typeface="Arial Bold" charset="0"/>
              </a:rPr>
              <a:t>Comparative perplexities of text before and after whitespace correction (WSC). </a:t>
            </a:r>
            <a:r>
              <a:rPr kumimoji="0" lang="en-US" altLang="zh-CN" sz="1400" b="0" i="0" u="none" strike="noStrike" kern="0" cap="none" spc="0" normalizeH="0" baseline="0" noProof="0" dirty="0">
                <a:ln>
                  <a:noFill/>
                </a:ln>
                <a:solidFill>
                  <a:srgbClr val="000000"/>
                </a:solidFill>
                <a:effectLst/>
                <a:uLnTx/>
                <a:uFillTx/>
                <a:latin typeface="Georgia" panose="02040502050405020303" pitchFamily="18" charset="0"/>
                <a:ea typeface="华文中宋" panose="02010600040101010101" pitchFamily="2" charset="-122"/>
                <a:cs typeface="ヒラギノ角ゴ ProN W6" charset="0"/>
                <a:sym typeface="Arial Bold" charset="0"/>
              </a:rPr>
              <a:t>Although the original and cleaned texts differ by merely a single leading whitespace, the annotated tokens reveal a subtle transformation in tokenization, highlighting its impact on subsequent text representation.</a:t>
            </a:r>
          </a:p>
        </p:txBody>
      </p:sp>
    </p:spTree>
    <p:extLst>
      <p:ext uri="{BB962C8B-B14F-4D97-AF65-F5344CB8AC3E}">
        <p14:creationId xmlns:p14="http://schemas.microsoft.com/office/powerpoint/2010/main" val="1453936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91DFC6B-0E77-1EB1-D084-A72B7A335E45}"/>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C5615A7-83A1-5108-A92F-5994FF72928C}"/>
              </a:ext>
            </a:extLst>
          </p:cNvPr>
          <p:cNvPicPr>
            <a:picLocks noChangeAspect="1"/>
          </p:cNvPicPr>
          <p:nvPr/>
        </p:nvPicPr>
        <p:blipFill>
          <a:blip r:embed="rId2"/>
          <a:srcRect/>
          <a:stretch/>
        </p:blipFill>
        <p:spPr>
          <a:xfrm>
            <a:off x="952500" y="0"/>
            <a:ext cx="10287000" cy="6858000"/>
          </a:xfrm>
          <a:prstGeom prst="rect">
            <a:avLst/>
          </a:prstGeom>
        </p:spPr>
      </p:pic>
    </p:spTree>
    <p:extLst>
      <p:ext uri="{BB962C8B-B14F-4D97-AF65-F5344CB8AC3E}">
        <p14:creationId xmlns:p14="http://schemas.microsoft.com/office/powerpoint/2010/main" val="7118956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C88CCFC-3AE2-F893-CDF7-8649308B1D7A}"/>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01B3981D-2846-7DD1-3383-F43FB92C89F6}"/>
              </a:ext>
            </a:extLst>
          </p:cNvPr>
          <p:cNvSpPr txBox="1">
            <a:spLocks noChangeArrowheads="1"/>
          </p:cNvSpPr>
          <p:nvPr/>
        </p:nvSpPr>
        <p:spPr bwMode="auto">
          <a:xfrm flipH="1">
            <a:off x="7448061" y="0"/>
            <a:ext cx="4743937" cy="6858000"/>
          </a:xfrm>
          <a:prstGeom prst="rect">
            <a:avLst/>
          </a:prstGeom>
          <a:noFill/>
          <a:ln w="3175">
            <a:noFill/>
          </a:ln>
          <a:effectLst/>
        </p:spPr>
        <p:txBody>
          <a:bodyPr anchor="ctr" anchorCtr="0">
            <a:norm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lvl="0" algn="just" defTabSz="457200" eaLnBrk="1" fontAlgn="auto" hangingPunct="1">
              <a:spcBef>
                <a:spcPts val="700"/>
              </a:spcBef>
              <a:spcAft>
                <a:spcPts val="0"/>
              </a:spcAft>
              <a:defRPr/>
            </a:pPr>
            <a:r>
              <a:rPr kumimoji="0" lang="en-US" altLang="zh-CN" sz="2000" b="0" i="0" u="none" strike="noStrike" kern="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rPr>
              <a:t>ˆ </a:t>
            </a:r>
            <a:r>
              <a:rPr lang="en-US" altLang="zh-CN" sz="2000" b="1" dirty="0">
                <a:latin typeface="Times New Roman" panose="02020603050405020304" pitchFamily="18" charset="0"/>
                <a:cs typeface="Times New Roman" panose="02020603050405020304" pitchFamily="18" charset="0"/>
              </a:rPr>
              <a:t>The Strawberry Problem. </a:t>
            </a:r>
            <a:r>
              <a:rPr lang="en-US" altLang="zh-CN" sz="2000" dirty="0">
                <a:latin typeface="Times New Roman" panose="02020603050405020304" pitchFamily="18" charset="0"/>
                <a:cs typeface="Times New Roman" panose="02020603050405020304" pitchFamily="18" charset="0"/>
              </a:rPr>
              <a:t>The “strawberry problem” in large language models refers to the systematic difficulty models exhibit in performing fine-grained character-level reasoning—such as accurately counting letter occurrences within a word—despite demonstrating strong high-level linguistic fluency. For example, an LLM may fail to determine that the word “strawberry” contains three instances of the letter “r”. This phenomenon reflects a structural limitation of token-based architecture, in which discrete character information is compressed into subword or token representations optimized for semantic prediction rather than exact orthographic manipulation. The strawberry problem thus exposes a fundamental tension between semantic abstraction and symbolic precision in current LLMs.</a:t>
            </a:r>
          </a:p>
        </p:txBody>
      </p:sp>
      <p:pic>
        <p:nvPicPr>
          <p:cNvPr id="3" name="图片 2" descr="图示&#10;&#10;AI 生成的内容可能不正确。">
            <a:extLst>
              <a:ext uri="{FF2B5EF4-FFF2-40B4-BE49-F238E27FC236}">
                <a16:creationId xmlns:a16="http://schemas.microsoft.com/office/drawing/2014/main" id="{C0E437F5-8CDA-1D1C-34A4-C058B922FA41}"/>
              </a:ext>
            </a:extLst>
          </p:cNvPr>
          <p:cNvPicPr>
            <a:picLocks noChangeAspect="1"/>
          </p:cNvPicPr>
          <p:nvPr/>
        </p:nvPicPr>
        <p:blipFill>
          <a:blip r:embed="rId2"/>
          <a:stretch>
            <a:fillRect/>
          </a:stretch>
        </p:blipFill>
        <p:spPr>
          <a:xfrm>
            <a:off x="0" y="946313"/>
            <a:ext cx="7448061" cy="4965374"/>
          </a:xfrm>
          <a:prstGeom prst="rect">
            <a:avLst/>
          </a:prstGeom>
        </p:spPr>
      </p:pic>
    </p:spTree>
    <p:extLst>
      <p:ext uri="{BB962C8B-B14F-4D97-AF65-F5344CB8AC3E}">
        <p14:creationId xmlns:p14="http://schemas.microsoft.com/office/powerpoint/2010/main" val="23090285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794BED-CA70-6783-A6FC-5A715449343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5B43AFA-335D-FA33-EA92-D1CDB2C574E5}"/>
              </a:ext>
            </a:extLst>
          </p:cNvPr>
          <p:cNvPicPr>
            <a:picLocks noChangeAspect="1"/>
          </p:cNvPicPr>
          <p:nvPr/>
        </p:nvPicPr>
        <p:blipFill>
          <a:blip r:embed="rId2">
            <a:extLst>
              <a:ext uri="{96DAC541-7B7A-43D3-8B79-37D633B846F1}">
                <asvg:svgBlip xmlns:asvg="http://schemas.microsoft.com/office/drawing/2016/SVG/main" r:embed="rId3"/>
              </a:ext>
            </a:extLst>
          </a:blip>
          <a:srcRect t="73" b="73"/>
          <a:stretch/>
        </p:blipFill>
        <p:spPr>
          <a:xfrm>
            <a:off x="0" y="556846"/>
            <a:ext cx="7448062" cy="5744307"/>
          </a:xfrm>
          <a:prstGeom prst="rect">
            <a:avLst/>
          </a:prstGeom>
        </p:spPr>
      </p:pic>
      <p:sp>
        <p:nvSpPr>
          <p:cNvPr id="7" name="Rectangle 1">
            <a:extLst>
              <a:ext uri="{FF2B5EF4-FFF2-40B4-BE49-F238E27FC236}">
                <a16:creationId xmlns:a16="http://schemas.microsoft.com/office/drawing/2014/main" id="{EA13178D-DD20-0E52-4B72-E06E991508E0}"/>
              </a:ext>
            </a:extLst>
          </p:cNvPr>
          <p:cNvSpPr txBox="1">
            <a:spLocks noChangeArrowheads="1"/>
          </p:cNvSpPr>
          <p:nvPr/>
        </p:nvSpPr>
        <p:spPr bwMode="auto">
          <a:xfrm flipH="1">
            <a:off x="7448061" y="0"/>
            <a:ext cx="4743937" cy="6858000"/>
          </a:xfrm>
          <a:prstGeom prst="rect">
            <a:avLst/>
          </a:prstGeom>
          <a:noFill/>
          <a:ln w="3175">
            <a:noFill/>
          </a:ln>
          <a:effectLst/>
        </p:spPr>
        <p:txBody>
          <a:bodyPr anchor="ctr" anchorCtr="0">
            <a:normAutofit fontScale="92500"/>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lvl="0" algn="just" defTabSz="457200" eaLnBrk="1" fontAlgn="auto" hangingPunct="1">
              <a:spcBef>
                <a:spcPts val="700"/>
              </a:spcBef>
              <a:spcAft>
                <a:spcPts val="0"/>
              </a:spcAft>
              <a:defRPr/>
            </a:pPr>
            <a:r>
              <a:rPr kumimoji="0" lang="en-US" altLang="zh-CN" sz="2000" b="0" i="0" u="none" strike="noStrike" kern="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rPr>
              <a:t>ˆ </a:t>
            </a:r>
            <a:r>
              <a:rPr lang="en-US" altLang="zh-CN" sz="2000" b="1" dirty="0">
                <a:latin typeface="Times New Roman" panose="02020603050405020304" pitchFamily="18" charset="0"/>
                <a:cs typeface="Times New Roman" panose="02020603050405020304" pitchFamily="18" charset="0"/>
              </a:rPr>
              <a:t>Effects of intrinsic noise on manifold-based reasoning. </a:t>
            </a:r>
            <a:r>
              <a:rPr lang="en-US" altLang="zh-CN" sz="2000" dirty="0">
                <a:latin typeface="Times New Roman" panose="02020603050405020304" pitchFamily="18" charset="0"/>
                <a:cs typeface="Times New Roman" panose="02020603050405020304" pitchFamily="18" charset="0"/>
              </a:rPr>
              <a:t>Conceptual schematic illustrating how noise inherent to data collection and curation reshapes the latent representational manifold and, in turn, influences reasoning. The manifold is defined by the statistical and semantic structure of the dataset, with unperturbed samples lying on it by construction. Noise (e.g., whitespace, </a:t>
            </a:r>
            <a:r>
              <a:rPr lang="en-US" altLang="zh-CN" sz="2000">
                <a:latin typeface="Times New Roman" panose="02020603050405020304" pitchFamily="18" charset="0"/>
                <a:cs typeface="Times New Roman" panose="02020603050405020304" pitchFamily="18" charset="0"/>
              </a:rPr>
              <a:t>typos) arising </a:t>
            </a:r>
            <a:r>
              <a:rPr lang="en-US" altLang="zh-CN" sz="2000" dirty="0">
                <a:latin typeface="Times New Roman" panose="02020603050405020304" pitchFamily="18" charset="0"/>
                <a:cs typeface="Times New Roman" panose="02020603050405020304" pitchFamily="18" charset="0"/>
              </a:rPr>
              <a:t>from incomplete data cleaning, annotation ambiguity, or spurious co-occurrences is modeled as an internal perturbation operator acting on representations during learning. These perturbations give rise to locally distorted representations that deform the manifold geometry, altering neighborhood relationships, continuity, and effective traversal paths in latent space. Such geometric distortions offer a mechanistic account of how dataset-intrinsic noise impacts reasoning, by modifying the underlying geometric substrate on which inference and compositional generalization implicitly operate.</a:t>
            </a:r>
          </a:p>
        </p:txBody>
      </p:sp>
    </p:spTree>
    <p:extLst>
      <p:ext uri="{BB962C8B-B14F-4D97-AF65-F5344CB8AC3E}">
        <p14:creationId xmlns:p14="http://schemas.microsoft.com/office/powerpoint/2010/main" val="7647982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5E02811-B7F3-D97A-D4EA-4D575E397784}"/>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228CBC2A-BF05-BFD9-16D1-4976DEE470EC}"/>
              </a:ext>
            </a:extLst>
          </p:cNvPr>
          <p:cNvSpPr txBox="1">
            <a:spLocks noChangeArrowheads="1"/>
          </p:cNvSpPr>
          <p:nvPr/>
        </p:nvSpPr>
        <p:spPr bwMode="auto">
          <a:xfrm>
            <a:off x="8639798" y="1"/>
            <a:ext cx="3552202" cy="6858000"/>
          </a:xfrm>
          <a:prstGeom prst="rect">
            <a:avLst/>
          </a:prstGeom>
          <a:noFill/>
          <a:ln w="3175">
            <a:noFill/>
          </a:ln>
          <a:effectLst/>
        </p:spPr>
        <p:txBody>
          <a:bodyPr anchor="ctr" anchorCtr="0">
            <a:normAutofit lnSpcReduction="10000"/>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lvl="0" algn="just" defTabSz="457200" eaLnBrk="1" fontAlgn="auto" hangingPunct="1">
              <a:spcBef>
                <a:spcPts val="700"/>
              </a:spcBef>
              <a:spcAft>
                <a:spcPts val="0"/>
              </a:spcAft>
              <a:defRPr/>
            </a:pPr>
            <a:r>
              <a:rPr kumimoji="0" lang="en-US" altLang="zh-CN" sz="2000" b="0" i="0" u="none" strike="noStrike" kern="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rPr>
              <a:t>ˆ </a:t>
            </a:r>
            <a:r>
              <a:rPr lang="en-US" altLang="zh-CN" sz="2000" b="1" dirty="0">
                <a:latin typeface="Times New Roman" panose="02020603050405020304" pitchFamily="18" charset="0"/>
                <a:cs typeface="Times New Roman" panose="02020603050405020304" pitchFamily="18" charset="0"/>
              </a:rPr>
              <a:t>Metric taxonomy. </a:t>
            </a:r>
            <a:r>
              <a:rPr lang="en-US" altLang="zh-CN" sz="2000" dirty="0">
                <a:latin typeface="Times New Roman" panose="02020603050405020304" pitchFamily="18" charset="0"/>
                <a:cs typeface="Times New Roman" panose="02020603050405020304" pitchFamily="18" charset="0"/>
              </a:rPr>
              <a:t>This hierarchical metric taxonomy cluster map organizes 17 linguistic metrics into six theoretical dimensions (Informatics, Tokenization, Semantics, Syntax, Rhythm, and Visualization), displaying Pearson correlation coefficients ranging from -1.0 (purple, strong negative) to 1.0 (yellow, strong positive). Metrics are clustered hierarchically based on functional similarities, with row and column dendrograms revealing groupings derived from pairwise correlations. High positive correlations indicate metrics that co-vary robustly in response to text perturbations, while negative values suggest inverse relationships, and near-zero (teal) imply independence.</a:t>
            </a:r>
            <a:endParaRPr kumimoji="0" lang="en-US" altLang="zh-CN" sz="2000" i="0" u="none" strike="noStrike" kern="0" cap="none" spc="0" normalizeH="0" baseline="0" noProof="0" dirty="0">
              <a:ln>
                <a:noFill/>
              </a:ln>
              <a:solidFill>
                <a:srgbClr val="0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endParaRPr>
          </a:p>
        </p:txBody>
      </p:sp>
      <p:pic>
        <p:nvPicPr>
          <p:cNvPr id="18" name="图形 17">
            <a:extLst>
              <a:ext uri="{FF2B5EF4-FFF2-40B4-BE49-F238E27FC236}">
                <a16:creationId xmlns:a16="http://schemas.microsoft.com/office/drawing/2014/main" id="{46AD7500-A9BB-1FFC-951E-24D3B16944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0"/>
            <a:ext cx="8640476" cy="6857999"/>
          </a:xfrm>
          <a:prstGeom prst="rect">
            <a:avLst/>
          </a:prstGeom>
        </p:spPr>
      </p:pic>
    </p:spTree>
    <p:extLst>
      <p:ext uri="{BB962C8B-B14F-4D97-AF65-F5344CB8AC3E}">
        <p14:creationId xmlns:p14="http://schemas.microsoft.com/office/powerpoint/2010/main" val="25942086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3A6E36-869E-336F-2098-C17DA5D1C4BA}"/>
            </a:ext>
          </a:extLst>
        </p:cNvPr>
        <p:cNvGrpSpPr/>
        <p:nvPr/>
      </p:nvGrpSpPr>
      <p:grpSpPr>
        <a:xfrm>
          <a:off x="0" y="0"/>
          <a:ext cx="0" cy="0"/>
          <a:chOff x="0" y="0"/>
          <a:chExt cx="0" cy="0"/>
        </a:xfrm>
      </p:grpSpPr>
      <p:pic>
        <p:nvPicPr>
          <p:cNvPr id="3" name="图形 2">
            <a:extLst>
              <a:ext uri="{FF2B5EF4-FFF2-40B4-BE49-F238E27FC236}">
                <a16:creationId xmlns:a16="http://schemas.microsoft.com/office/drawing/2014/main" id="{7478B302-4C96-2FD4-2B40-8D0D036C8E4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0"/>
            <a:ext cx="5784010" cy="6858000"/>
          </a:xfrm>
          <a:prstGeom prst="rect">
            <a:avLst/>
          </a:prstGeom>
        </p:spPr>
      </p:pic>
      <p:sp>
        <p:nvSpPr>
          <p:cNvPr id="4" name="Rectangle 1">
            <a:extLst>
              <a:ext uri="{FF2B5EF4-FFF2-40B4-BE49-F238E27FC236}">
                <a16:creationId xmlns:a16="http://schemas.microsoft.com/office/drawing/2014/main" id="{9AA38A22-2C77-3454-A365-51F79DAAE1D2}"/>
              </a:ext>
            </a:extLst>
          </p:cNvPr>
          <p:cNvSpPr txBox="1">
            <a:spLocks noChangeArrowheads="1"/>
          </p:cNvSpPr>
          <p:nvPr/>
        </p:nvSpPr>
        <p:spPr bwMode="auto">
          <a:xfrm>
            <a:off x="6407991" y="1"/>
            <a:ext cx="5784010" cy="6858000"/>
          </a:xfrm>
          <a:prstGeom prst="rect">
            <a:avLst/>
          </a:prstGeom>
          <a:noFill/>
          <a:ln w="3175">
            <a:noFill/>
          </a:ln>
          <a:effectLst/>
        </p:spPr>
        <p:txBody>
          <a:bodyPr anchor="ctr" anchorCtr="0">
            <a:norm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lvl="0" algn="just" defTabSz="457200" eaLnBrk="1" fontAlgn="auto" hangingPunct="1">
              <a:spcBef>
                <a:spcPts val="700"/>
              </a:spcBef>
              <a:spcAft>
                <a:spcPts val="0"/>
              </a:spcAft>
              <a:defRPr/>
            </a:pPr>
            <a:r>
              <a:rPr kumimoji="0" lang="en-US" altLang="zh-CN" sz="2000" b="0" i="0" u="none" strike="noStrike" kern="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rPr>
              <a:t>ˆ </a:t>
            </a:r>
            <a:r>
              <a:rPr lang="en-US" altLang="zh-CN" sz="2000" b="1" dirty="0">
                <a:latin typeface="Times New Roman" panose="02020603050405020304" pitchFamily="18" charset="0"/>
                <a:cs typeface="Times New Roman" panose="02020603050405020304" pitchFamily="18" charset="0"/>
              </a:rPr>
              <a:t>Metric taxonomy. </a:t>
            </a:r>
            <a:r>
              <a:rPr lang="en-US" altLang="zh-CN" sz="2000" dirty="0">
                <a:latin typeface="Times New Roman" panose="02020603050405020304" pitchFamily="18" charset="0"/>
                <a:cs typeface="Times New Roman" panose="02020603050405020304" pitchFamily="18" charset="0"/>
              </a:rPr>
              <a:t>This hierarchical metric taxonomy cluster map organizes 17 linguistic metrics into six theoretical dimensions (Informatics, Tokenization, Semantics, Syntax, Rhythm, and Visualization), displaying Pearson correlation coefficients ranging from -1.0 (purple, strong negative) to 1.0 (yellow, strong positive). Metrics are clustered hierarchically based on functional similarities, with row and column dendrograms revealing groupings derived from pairwise correlations. High positive correlations indicate metrics that co-vary robustly in response to text perturbations, while negative values suggest inverse relationships, and near-zero (teal) imply independence.</a:t>
            </a:r>
            <a:endParaRPr kumimoji="0" lang="en-US" altLang="zh-CN" sz="2000" i="0" u="none" strike="noStrike" kern="0" cap="none" spc="0" normalizeH="0" baseline="0" noProof="0" dirty="0">
              <a:ln>
                <a:noFill/>
              </a:ln>
              <a:solidFill>
                <a:srgbClr val="0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endParaRPr>
          </a:p>
        </p:txBody>
      </p:sp>
    </p:spTree>
    <p:extLst>
      <p:ext uri="{BB962C8B-B14F-4D97-AF65-F5344CB8AC3E}">
        <p14:creationId xmlns:p14="http://schemas.microsoft.com/office/powerpoint/2010/main" val="10187313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F8FE3E-668B-C6CA-8A75-A3FE8674F4BC}"/>
            </a:ext>
          </a:extLst>
        </p:cNvPr>
        <p:cNvGrpSpPr/>
        <p:nvPr/>
      </p:nvGrpSpPr>
      <p:grpSpPr>
        <a:xfrm>
          <a:off x="0" y="0"/>
          <a:ext cx="0" cy="0"/>
          <a:chOff x="0" y="0"/>
          <a:chExt cx="0" cy="0"/>
        </a:xfrm>
      </p:grpSpPr>
      <p:pic>
        <p:nvPicPr>
          <p:cNvPr id="16" name="图片 15">
            <a:extLst>
              <a:ext uri="{FF2B5EF4-FFF2-40B4-BE49-F238E27FC236}">
                <a16:creationId xmlns:a16="http://schemas.microsoft.com/office/drawing/2014/main" id="{851FE42D-5E65-7891-BDD7-52F6C9ED2A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 y="945"/>
            <a:ext cx="7876760" cy="6856109"/>
          </a:xfrm>
          <a:prstGeom prst="rect">
            <a:avLst/>
          </a:prstGeom>
        </p:spPr>
      </p:pic>
      <p:sp>
        <p:nvSpPr>
          <p:cNvPr id="7" name="Rectangle 1">
            <a:extLst>
              <a:ext uri="{FF2B5EF4-FFF2-40B4-BE49-F238E27FC236}">
                <a16:creationId xmlns:a16="http://schemas.microsoft.com/office/drawing/2014/main" id="{FE25AB9E-BE82-BA98-8140-C4B2528DEC1B}"/>
              </a:ext>
            </a:extLst>
          </p:cNvPr>
          <p:cNvSpPr txBox="1">
            <a:spLocks noChangeArrowheads="1"/>
          </p:cNvSpPr>
          <p:nvPr/>
        </p:nvSpPr>
        <p:spPr bwMode="auto">
          <a:xfrm>
            <a:off x="7876760" y="1"/>
            <a:ext cx="4315241" cy="6858000"/>
          </a:xfrm>
          <a:prstGeom prst="rect">
            <a:avLst/>
          </a:prstGeom>
          <a:noFill/>
          <a:ln w="3175">
            <a:noFill/>
          </a:ln>
          <a:effectLst/>
        </p:spPr>
        <p:txBody>
          <a:bodyPr anchor="ctr" anchorCtr="0">
            <a:norm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lvl="0" algn="just" defTabSz="457200" eaLnBrk="1" fontAlgn="auto" hangingPunct="1">
              <a:spcBef>
                <a:spcPts val="700"/>
              </a:spcBef>
              <a:spcAft>
                <a:spcPts val="0"/>
              </a:spcAft>
              <a:defRPr/>
            </a:pPr>
            <a:r>
              <a:rPr kumimoji="0" lang="en-US" altLang="zh-CN" sz="2000" b="0" i="0" u="none" strike="noStrike" kern="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rPr>
              <a:t>ˆ </a:t>
            </a:r>
            <a:r>
              <a:rPr lang="en-US" altLang="zh-CN" sz="2000" b="1" dirty="0">
                <a:latin typeface="Times New Roman" panose="02020603050405020304" pitchFamily="18" charset="0"/>
                <a:cs typeface="Times New Roman" panose="02020603050405020304" pitchFamily="18" charset="0"/>
              </a:rPr>
              <a:t>Distinct perturbation patterns across linguistic dimensions. </a:t>
            </a:r>
            <a:r>
              <a:rPr lang="en-US" altLang="zh-CN" sz="2000" dirty="0">
                <a:latin typeface="Times New Roman" panose="02020603050405020304" pitchFamily="18" charset="0"/>
                <a:cs typeface="Times New Roman" panose="02020603050405020304" pitchFamily="18" charset="0"/>
              </a:rPr>
              <a:t>This radar chart aggregates 17 normalized metrics clustered into six linguistic dimensions, illustrating the mean disturbance magnitude induced by text perturbations in a parallel corpus. The radial axis represents adaptively scaled values to emphasize micro-level changes, with metrics grouped by their sensitivity to functional aspects such as edit distances, subword fragmentation, embedding similarities, dependency parsing, prosodic variability, and glyph renderings. Data derived from comparative analysis of original and perturbed sentences, normalized against baseline similarities.</a:t>
            </a:r>
            <a:endParaRPr kumimoji="0" lang="en-US" altLang="zh-CN" sz="2000" i="0" u="none" strike="noStrike" kern="0" cap="none" spc="0" normalizeH="0" baseline="0" noProof="0" dirty="0">
              <a:ln>
                <a:noFill/>
              </a:ln>
              <a:solidFill>
                <a:srgbClr val="0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endParaRPr>
          </a:p>
        </p:txBody>
      </p:sp>
    </p:spTree>
    <p:extLst>
      <p:ext uri="{BB962C8B-B14F-4D97-AF65-F5344CB8AC3E}">
        <p14:creationId xmlns:p14="http://schemas.microsoft.com/office/powerpoint/2010/main" val="12632342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1664AB5-123F-E56D-BFD9-F39756B44534}"/>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E709DF49-A590-05AD-E479-2967BC456746}"/>
              </a:ext>
            </a:extLst>
          </p:cNvPr>
          <p:cNvSpPr txBox="1">
            <a:spLocks noChangeArrowheads="1"/>
          </p:cNvSpPr>
          <p:nvPr/>
        </p:nvSpPr>
        <p:spPr bwMode="auto">
          <a:xfrm>
            <a:off x="7263442" y="1"/>
            <a:ext cx="4928558" cy="6858000"/>
          </a:xfrm>
          <a:prstGeom prst="rect">
            <a:avLst/>
          </a:prstGeom>
          <a:noFill/>
          <a:ln w="3175">
            <a:noFill/>
          </a:ln>
          <a:effectLst/>
        </p:spPr>
        <p:txBody>
          <a:bodyPr anchor="ctr" anchorCtr="0">
            <a:normAutofit lnSpcReduction="10000"/>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lvl="0" algn="just" defTabSz="457200" eaLnBrk="1" fontAlgn="auto" hangingPunct="1">
              <a:spcBef>
                <a:spcPts val="700"/>
              </a:spcBef>
              <a:spcAft>
                <a:spcPts val="0"/>
              </a:spcAft>
              <a:defRPr/>
            </a:pPr>
            <a:r>
              <a:rPr kumimoji="0" lang="en-US" altLang="zh-CN" sz="2000" b="0" i="0" u="none" strike="noStrike" kern="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rPr>
              <a:t>ˆ </a:t>
            </a:r>
            <a:r>
              <a:rPr lang="en-US" altLang="zh-CN" sz="2000" b="1" dirty="0">
                <a:latin typeface="Times New Roman" panose="02020603050405020304" pitchFamily="18" charset="0"/>
                <a:cs typeface="Times New Roman" panose="02020603050405020304" pitchFamily="18" charset="0"/>
              </a:rPr>
              <a:t>Token distribution statistics. </a:t>
            </a:r>
            <a:r>
              <a:rPr lang="en-US" altLang="zh-CN" sz="2000" dirty="0">
                <a:latin typeface="Times New Roman" panose="02020603050405020304" pitchFamily="18" charset="0"/>
                <a:cs typeface="Times New Roman" panose="02020603050405020304" pitchFamily="18" charset="0"/>
              </a:rPr>
              <a:t>Using our parallel corpus—paired original and disturbed texts—we measure tokenizer-induced distributional shifts under perturbation for three widely used algorithms: WordPiece, byte-level BPE (BBPE), and Unigram. We compute Rényi efficiency with </a:t>
            </a:r>
            <a:r>
              <a:rPr lang="zh-CN" altLang="en-US" sz="2000" dirty="0">
                <a:latin typeface="Times New Roman" panose="02020603050405020304" pitchFamily="18" charset="0"/>
                <a:cs typeface="Times New Roman" panose="02020603050405020304" pitchFamily="18" charset="0"/>
              </a:rPr>
              <a:t>𝛼</a:t>
            </a:r>
            <a:r>
              <a:rPr lang="en-US" altLang="zh-CN" sz="2000" dirty="0">
                <a:latin typeface="Times New Roman" panose="02020603050405020304" pitchFamily="18" charset="0"/>
                <a:cs typeface="Times New Roman" panose="02020603050405020304" pitchFamily="18" charset="0"/>
              </a:rPr>
              <a:t>=2.5 on each side of the parallel pairs and report the efficiency delta as a direct index of robustness. The perturbation responses are clearly differentiated. Unigram is most sensitive, showing a small efficiency decrease (-0.0548), consistent with perturbation-driven fragmentation that increases rare-token mass and destabilizes distribution. BBPE is moderately affected (+0.0764), consistent with probabilistic subword selection that attenuates extreme rarity. WordPiece exhibits a small efficiency increase (+0.2807), suggesting morphology-aligned merging can absorb certain disturbances by yielding plausible subwords without substantially worsening imbalance.</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endParaRPr>
          </a:p>
        </p:txBody>
      </p:sp>
      <p:pic>
        <p:nvPicPr>
          <p:cNvPr id="4" name="图形 3">
            <a:extLst>
              <a:ext uri="{FF2B5EF4-FFF2-40B4-BE49-F238E27FC236}">
                <a16:creationId xmlns:a16="http://schemas.microsoft.com/office/drawing/2014/main" id="{5543C096-21BB-CFC5-BF0E-C81F69F42BF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6898" y="2054246"/>
            <a:ext cx="6721300" cy="4803753"/>
          </a:xfrm>
          <a:prstGeom prst="rect">
            <a:avLst/>
          </a:prstGeom>
        </p:spPr>
      </p:pic>
      <p:graphicFrame>
        <p:nvGraphicFramePr>
          <p:cNvPr id="8" name="表格 7">
            <a:extLst>
              <a:ext uri="{FF2B5EF4-FFF2-40B4-BE49-F238E27FC236}">
                <a16:creationId xmlns:a16="http://schemas.microsoft.com/office/drawing/2014/main" id="{13831AE4-383E-A7FA-4A4B-3BBC52FAB29E}"/>
              </a:ext>
            </a:extLst>
          </p:cNvPr>
          <p:cNvGraphicFramePr>
            <a:graphicFrameLocks noGrp="1"/>
          </p:cNvGraphicFramePr>
          <p:nvPr>
            <p:extLst>
              <p:ext uri="{D42A27DB-BD31-4B8C-83A1-F6EECF244321}">
                <p14:modId xmlns:p14="http://schemas.microsoft.com/office/powerpoint/2010/main" val="3687758540"/>
              </p:ext>
            </p:extLst>
          </p:nvPr>
        </p:nvGraphicFramePr>
        <p:xfrm>
          <a:off x="66984" y="505666"/>
          <a:ext cx="7092941" cy="1487025"/>
        </p:xfrm>
        <a:graphic>
          <a:graphicData uri="http://schemas.openxmlformats.org/drawingml/2006/table">
            <a:tbl>
              <a:tblPr firstRow="1" firstCol="1" bandRow="1"/>
              <a:tblGrid>
                <a:gridCol w="1530963">
                  <a:extLst>
                    <a:ext uri="{9D8B030D-6E8A-4147-A177-3AD203B41FA5}">
                      <a16:colId xmlns:a16="http://schemas.microsoft.com/office/drawing/2014/main" val="1526176521"/>
                    </a:ext>
                  </a:extLst>
                </a:gridCol>
                <a:gridCol w="1721091">
                  <a:extLst>
                    <a:ext uri="{9D8B030D-6E8A-4147-A177-3AD203B41FA5}">
                      <a16:colId xmlns:a16="http://schemas.microsoft.com/office/drawing/2014/main" val="3818086268"/>
                    </a:ext>
                  </a:extLst>
                </a:gridCol>
                <a:gridCol w="1440155">
                  <a:extLst>
                    <a:ext uri="{9D8B030D-6E8A-4147-A177-3AD203B41FA5}">
                      <a16:colId xmlns:a16="http://schemas.microsoft.com/office/drawing/2014/main" val="2455339033"/>
                    </a:ext>
                  </a:extLst>
                </a:gridCol>
                <a:gridCol w="1200366">
                  <a:extLst>
                    <a:ext uri="{9D8B030D-6E8A-4147-A177-3AD203B41FA5}">
                      <a16:colId xmlns:a16="http://schemas.microsoft.com/office/drawing/2014/main" val="3775467212"/>
                    </a:ext>
                  </a:extLst>
                </a:gridCol>
                <a:gridCol w="1200366">
                  <a:extLst>
                    <a:ext uri="{9D8B030D-6E8A-4147-A177-3AD203B41FA5}">
                      <a16:colId xmlns:a16="http://schemas.microsoft.com/office/drawing/2014/main" val="695680730"/>
                    </a:ext>
                  </a:extLst>
                </a:gridCol>
              </a:tblGrid>
              <a:tr h="297405">
                <a:tc rowSpan="2">
                  <a:txBody>
                    <a:bodyPr/>
                    <a:lstStyle/>
                    <a:p>
                      <a:pPr algn="ctr">
                        <a:lnSpc>
                          <a:spcPct val="107000"/>
                        </a:lnSpc>
                        <a:spcAft>
                          <a:spcPts val="800"/>
                        </a:spcAft>
                        <a:buNone/>
                      </a:pPr>
                      <a:r>
                        <a:rPr lang="en-US" sz="1400" b="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Model</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rowSpan="2">
                  <a:txBody>
                    <a:bodyPr/>
                    <a:lstStyle/>
                    <a:p>
                      <a:pPr algn="ctr">
                        <a:lnSpc>
                          <a:spcPct val="107000"/>
                        </a:lnSpc>
                        <a:spcAft>
                          <a:spcPts val="800"/>
                        </a:spcAft>
                        <a:buNone/>
                      </a:pPr>
                      <a:r>
                        <a:rPr lang="en-US" sz="1400" b="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Tokenization Type</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gridSpan="2">
                  <a:txBody>
                    <a:bodyPr/>
                    <a:lstStyle/>
                    <a:p>
                      <a:pPr algn="ctr">
                        <a:lnSpc>
                          <a:spcPct val="107000"/>
                        </a:lnSpc>
                        <a:spcAft>
                          <a:spcPts val="800"/>
                        </a:spcAft>
                        <a:buNone/>
                      </a:pPr>
                      <a:r>
                        <a:rPr lang="en-US" sz="1400" b="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Rényi efficiency (</a:t>
                      </a:r>
                      <a:r>
                        <a:rPr lang="en-US" sz="1400" b="1" i="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α</a:t>
                      </a:r>
                      <a:r>
                        <a:rPr lang="en-US" sz="1400" b="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=2.5)</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zh-CN" altLang="en-US"/>
                    </a:p>
                  </a:txBody>
                  <a:tcPr/>
                </a:tc>
                <a:tc rowSpan="2">
                  <a:txBody>
                    <a:bodyPr/>
                    <a:lstStyle/>
                    <a:p>
                      <a:pPr algn="ctr">
                        <a:lnSpc>
                          <a:spcPct val="107000"/>
                        </a:lnSpc>
                        <a:spcAft>
                          <a:spcPts val="800"/>
                        </a:spcAft>
                        <a:buNone/>
                      </a:pPr>
                      <a:r>
                        <a:rPr lang="en-US" sz="1400" b="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Delta</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1296108"/>
                  </a:ext>
                </a:extLst>
              </a:tr>
              <a:tr h="297405">
                <a:tc vMerge="1">
                  <a:txBody>
                    <a:bodyPr/>
                    <a:lstStyle/>
                    <a:p>
                      <a:endParaRPr lang="zh-CN" altLang="en-US"/>
                    </a:p>
                  </a:txBody>
                  <a:tcPr/>
                </a:tc>
                <a:tc vMerge="1">
                  <a:txBody>
                    <a:bodyPr/>
                    <a:lstStyle/>
                    <a:p>
                      <a:endParaRPr lang="zh-CN" altLang="en-US"/>
                    </a:p>
                  </a:txBody>
                  <a:tcPr/>
                </a:tc>
                <a:tc>
                  <a:txBody>
                    <a:bodyPr/>
                    <a:lstStyle/>
                    <a:p>
                      <a:pPr algn="ctr">
                        <a:lnSpc>
                          <a:spcPct val="107000"/>
                        </a:lnSpc>
                        <a:spcAft>
                          <a:spcPts val="800"/>
                        </a:spcAft>
                        <a:buNone/>
                      </a:pPr>
                      <a:r>
                        <a:rPr lang="en-US" sz="14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Original</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800"/>
                        </a:spcAft>
                        <a:buNone/>
                      </a:pPr>
                      <a:r>
                        <a:rPr lang="en-US" sz="14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Perturbed</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vMerge="1">
                  <a:txBody>
                    <a:bodyPr/>
                    <a:lstStyle/>
                    <a:p>
                      <a:endParaRPr lang="zh-CN" altLang="en-US"/>
                    </a:p>
                  </a:txBody>
                  <a:tcPr/>
                </a:tc>
                <a:extLst>
                  <a:ext uri="{0D108BD9-81ED-4DB2-BD59-A6C34878D82A}">
                    <a16:rowId xmlns:a16="http://schemas.microsoft.com/office/drawing/2014/main" val="3254408398"/>
                  </a:ext>
                </a:extLst>
              </a:tr>
              <a:tr h="297405">
                <a:tc>
                  <a:txBody>
                    <a:bodyPr/>
                    <a:lstStyle/>
                    <a:p>
                      <a:pPr algn="ctr">
                        <a:lnSpc>
                          <a:spcPct val="107000"/>
                        </a:lnSpc>
                        <a:spcAft>
                          <a:spcPts val="800"/>
                        </a:spcAft>
                        <a:buNone/>
                      </a:pPr>
                      <a:r>
                        <a:rPr lang="en-US" sz="1400">
                          <a:effectLst/>
                          <a:latin typeface="Times New Roman" panose="02020603050405020304" pitchFamily="18" charset="0"/>
                          <a:ea typeface="等线" panose="02010600030101010101" pitchFamily="2" charset="-122"/>
                          <a:cs typeface="Times New Roman" panose="02020603050405020304" pitchFamily="18" charset="0"/>
                        </a:rPr>
                        <a:t>bert-base-uncased</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1400" dirty="0">
                          <a:effectLst/>
                          <a:latin typeface="Times New Roman" panose="02020603050405020304" pitchFamily="18" charset="0"/>
                          <a:ea typeface="等线" panose="02010600030101010101" pitchFamily="2" charset="-122"/>
                          <a:cs typeface="Times New Roman" panose="02020603050405020304" pitchFamily="18" charset="0"/>
                        </a:rPr>
                        <a:t>WordPiece</a:t>
                      </a:r>
                      <a:endParaRPr lang="zh-CN" sz="14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1400">
                          <a:effectLst/>
                          <a:latin typeface="Times New Roman" panose="02020603050405020304" pitchFamily="18" charset="0"/>
                          <a:ea typeface="等线" panose="02010600030101010101" pitchFamily="2" charset="-122"/>
                          <a:cs typeface="Times New Roman" panose="02020603050405020304" pitchFamily="18" charset="0"/>
                        </a:rPr>
                        <a:t>2.4931 </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1400">
                          <a:effectLst/>
                          <a:latin typeface="Times New Roman" panose="02020603050405020304" pitchFamily="18" charset="0"/>
                          <a:ea typeface="等线" panose="02010600030101010101" pitchFamily="2" charset="-122"/>
                          <a:cs typeface="Times New Roman" panose="02020603050405020304" pitchFamily="18" charset="0"/>
                        </a:rPr>
                        <a:t>2.7738 </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1400">
                          <a:effectLst/>
                          <a:latin typeface="Times New Roman" panose="02020603050405020304" pitchFamily="18" charset="0"/>
                          <a:ea typeface="等线" panose="02010600030101010101" pitchFamily="2" charset="-122"/>
                          <a:cs typeface="Times New Roman" panose="02020603050405020304" pitchFamily="18" charset="0"/>
                        </a:rPr>
                        <a:t>0.2807 </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2676259"/>
                  </a:ext>
                </a:extLst>
              </a:tr>
              <a:tr h="297405">
                <a:tc>
                  <a:txBody>
                    <a:bodyPr/>
                    <a:lstStyle/>
                    <a:p>
                      <a:pPr algn="ctr">
                        <a:lnSpc>
                          <a:spcPct val="107000"/>
                        </a:lnSpc>
                        <a:spcAft>
                          <a:spcPts val="800"/>
                        </a:spcAft>
                        <a:buNone/>
                      </a:pPr>
                      <a:r>
                        <a:rPr lang="en-US" sz="14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gpt2</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800"/>
                        </a:spcAft>
                        <a:buNone/>
                      </a:pPr>
                      <a:r>
                        <a:rPr lang="en-US" sz="14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BBPE</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800"/>
                        </a:spcAft>
                        <a:buNone/>
                      </a:pPr>
                      <a:r>
                        <a:rPr lang="en-US" sz="14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2.4776 </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800"/>
                        </a:spcAft>
                        <a:buNone/>
                      </a:pPr>
                      <a:r>
                        <a:rPr lang="en-US" sz="14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2.5540 </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800"/>
                        </a:spcAft>
                        <a:buNone/>
                      </a:pPr>
                      <a:r>
                        <a:rPr lang="en-US" sz="14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0.0764 </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523643623"/>
                  </a:ext>
                </a:extLst>
              </a:tr>
              <a:tr h="297405">
                <a:tc>
                  <a:txBody>
                    <a:bodyPr/>
                    <a:lstStyle/>
                    <a:p>
                      <a:pPr algn="ctr">
                        <a:lnSpc>
                          <a:spcPct val="107000"/>
                        </a:lnSpc>
                        <a:spcAft>
                          <a:spcPts val="800"/>
                        </a:spcAft>
                        <a:buNone/>
                      </a:pPr>
                      <a:r>
                        <a:rPr lang="en-US" sz="1400">
                          <a:effectLst/>
                          <a:latin typeface="Times New Roman" panose="02020603050405020304" pitchFamily="18" charset="0"/>
                          <a:ea typeface="等线" panose="02010600030101010101" pitchFamily="2" charset="-122"/>
                          <a:cs typeface="Times New Roman" panose="02020603050405020304" pitchFamily="18" charset="0"/>
                        </a:rPr>
                        <a:t>t5-base</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1400">
                          <a:effectLst/>
                          <a:latin typeface="Times New Roman" panose="02020603050405020304" pitchFamily="18" charset="0"/>
                          <a:ea typeface="等线" panose="02010600030101010101" pitchFamily="2" charset="-122"/>
                          <a:cs typeface="Times New Roman" panose="02020603050405020304" pitchFamily="18" charset="0"/>
                        </a:rPr>
                        <a:t>Unigram</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1400">
                          <a:effectLst/>
                          <a:latin typeface="Times New Roman" panose="02020603050405020304" pitchFamily="18" charset="0"/>
                          <a:ea typeface="等线" panose="02010600030101010101" pitchFamily="2" charset="-122"/>
                          <a:cs typeface="Times New Roman" panose="02020603050405020304" pitchFamily="18" charset="0"/>
                        </a:rPr>
                        <a:t>2.5511 </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1400">
                          <a:effectLst/>
                          <a:latin typeface="Times New Roman" panose="02020603050405020304" pitchFamily="18" charset="0"/>
                          <a:ea typeface="等线" panose="02010600030101010101" pitchFamily="2" charset="-122"/>
                          <a:cs typeface="Times New Roman" panose="02020603050405020304" pitchFamily="18" charset="0"/>
                        </a:rPr>
                        <a:t>2.4963 </a:t>
                      </a:r>
                      <a:endParaRPr lang="zh-CN" sz="14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1400" dirty="0">
                          <a:effectLst/>
                          <a:latin typeface="Times New Roman" panose="02020603050405020304" pitchFamily="18" charset="0"/>
                          <a:ea typeface="等线" panose="02010600030101010101" pitchFamily="2" charset="-122"/>
                          <a:cs typeface="Times New Roman" panose="02020603050405020304" pitchFamily="18" charset="0"/>
                        </a:rPr>
                        <a:t>-0.0548 </a:t>
                      </a:r>
                      <a:endParaRPr lang="zh-CN" sz="14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nchorCtr="1">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5578135"/>
                  </a:ext>
                </a:extLst>
              </a:tr>
            </a:tbl>
          </a:graphicData>
        </a:graphic>
      </p:graphicFrame>
      <p:sp>
        <p:nvSpPr>
          <p:cNvPr id="9" name="Rectangle 2">
            <a:extLst>
              <a:ext uri="{FF2B5EF4-FFF2-40B4-BE49-F238E27FC236}">
                <a16:creationId xmlns:a16="http://schemas.microsoft.com/office/drawing/2014/main" id="{33DCC577-8DF8-60BE-08DD-F3E920B2220E}"/>
              </a:ext>
            </a:extLst>
          </p:cNvPr>
          <p:cNvSpPr>
            <a:spLocks noChangeArrowheads="1"/>
          </p:cNvSpPr>
          <p:nvPr/>
        </p:nvSpPr>
        <p:spPr bwMode="auto">
          <a:xfrm>
            <a:off x="-1" y="136334"/>
            <a:ext cx="71599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a:t>
            </a:r>
            <a:r>
              <a:rPr kumimoji="0" lang="en-US" altLang="zh-CN" sz="1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Token distribution statistics</a:t>
            </a:r>
            <a:endParaRPr kumimoji="0" lang="en-US" altLang="zh-CN"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18325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B23286F-E141-6025-A9D7-7D2F6F4E069A}"/>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6291553F-E881-97D6-BD3B-BF29DE2EDDE1}"/>
              </a:ext>
            </a:extLst>
          </p:cNvPr>
          <p:cNvSpPr txBox="1">
            <a:spLocks noChangeArrowheads="1"/>
          </p:cNvSpPr>
          <p:nvPr/>
        </p:nvSpPr>
        <p:spPr bwMode="auto">
          <a:xfrm>
            <a:off x="7470475" y="1"/>
            <a:ext cx="4721525" cy="6858000"/>
          </a:xfrm>
          <a:prstGeom prst="rect">
            <a:avLst/>
          </a:prstGeom>
          <a:noFill/>
          <a:ln w="3175">
            <a:noFill/>
          </a:ln>
          <a:effectLst/>
        </p:spPr>
        <p:txBody>
          <a:bodyPr anchor="ctr" anchorCtr="0">
            <a:norm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lvl="0" algn="just" defTabSz="457200" eaLnBrk="1" fontAlgn="auto" hangingPunct="1">
              <a:spcBef>
                <a:spcPts val="700"/>
              </a:spcBef>
              <a:spcAft>
                <a:spcPts val="0"/>
              </a:spcAft>
              <a:defRPr/>
            </a:pPr>
            <a:r>
              <a:rPr kumimoji="0" lang="en-US" altLang="zh-CN" sz="2000" b="0" i="0" u="none" strike="noStrike" kern="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rPr>
              <a:t>ˆ </a:t>
            </a:r>
            <a:r>
              <a:rPr lang="en-US" altLang="zh-CN" sz="2000" b="1" dirty="0">
                <a:latin typeface="Times New Roman" panose="02020603050405020304" pitchFamily="18" charset="0"/>
                <a:cs typeface="Times New Roman" panose="02020603050405020304" pitchFamily="18" charset="0"/>
              </a:rPr>
              <a:t>Noise effects in text embeddings. </a:t>
            </a:r>
            <a:r>
              <a:rPr lang="en-US" altLang="zh-CN" sz="2000" dirty="0">
                <a:latin typeface="Times New Roman" panose="02020603050405020304" pitchFamily="18" charset="0"/>
                <a:cs typeface="Times New Roman" panose="02020603050405020304" pitchFamily="18" charset="0"/>
              </a:rPr>
              <a:t>This scalogram depicts the differential energy derived from the continuous wavelet transform (CWT) of principal component analysis (PCA)-reduced sentence embeddings, comparing perturbed and original versions. The workflow is: sentence embeddings → PCA → CWT using complex Morlet wavelet with scales ranging from 1 to 64 and time resolution </a:t>
            </a:r>
            <a:r>
              <a:rPr lang="en-US" altLang="zh-CN" sz="2000" i="1" dirty="0" err="1">
                <a:latin typeface="Times New Roman" panose="02020603050405020304" pitchFamily="18" charset="0"/>
                <a:cs typeface="Times New Roman" panose="02020603050405020304" pitchFamily="18" charset="0"/>
              </a:rPr>
              <a:t>Δt</a:t>
            </a:r>
            <a:r>
              <a:rPr lang="en-US" altLang="zh-CN" sz="2000" dirty="0">
                <a:latin typeface="Times New Roman" panose="02020603050405020304" pitchFamily="18" charset="0"/>
                <a:cs typeface="Times New Roman" panose="02020603050405020304" pitchFamily="18" charset="0"/>
              </a:rPr>
              <a:t> = 1 token → energy </a:t>
            </a:r>
            <a:r>
              <a:rPr lang="en-US" altLang="zh-CN" sz="2000" i="1" dirty="0">
                <a:latin typeface="Times New Roman" panose="02020603050405020304" pitchFamily="18" charset="0"/>
                <a:cs typeface="Times New Roman" panose="02020603050405020304" pitchFamily="18" charset="0"/>
              </a:rPr>
              <a:t>E</a:t>
            </a:r>
            <a:r>
              <a:rPr lang="en-US" altLang="zh-CN" sz="2000" dirty="0">
                <a:latin typeface="Times New Roman" panose="02020603050405020304" pitchFamily="18" charset="0"/>
                <a:cs typeface="Times New Roman" panose="02020603050405020304" pitchFamily="18" charset="0"/>
              </a:rPr>
              <a:t> = |</a:t>
            </a:r>
            <a:r>
              <a:rPr lang="en-US" altLang="zh-CN" sz="2000" i="1" dirty="0">
                <a:latin typeface="Times New Roman" panose="02020603050405020304" pitchFamily="18" charset="0"/>
                <a:cs typeface="Times New Roman" panose="02020603050405020304" pitchFamily="18" charset="0"/>
              </a:rPr>
              <a:t>W</a:t>
            </a:r>
            <a:r>
              <a:rPr lang="en-US" altLang="zh-CN" sz="2000" dirty="0">
                <a:latin typeface="Times New Roman" panose="02020603050405020304" pitchFamily="18" charset="0"/>
                <a:cs typeface="Times New Roman" panose="02020603050405020304" pitchFamily="18" charset="0"/>
              </a:rPr>
              <a:t>|² → </a:t>
            </a:r>
            <a:r>
              <a:rPr lang="en-US" altLang="zh-CN" sz="2000" i="1" dirty="0">
                <a:latin typeface="Times New Roman" panose="02020603050405020304" pitchFamily="18" charset="0"/>
                <a:cs typeface="Times New Roman" panose="02020603050405020304" pitchFamily="18" charset="0"/>
              </a:rPr>
              <a:t>ΔE</a:t>
            </a:r>
            <a:r>
              <a:rPr lang="en-US" altLang="zh-CN" sz="2000" dirty="0">
                <a:latin typeface="Times New Roman" panose="02020603050405020304" pitchFamily="18" charset="0"/>
                <a:cs typeface="Times New Roman" panose="02020603050405020304" pitchFamily="18" charset="0"/>
              </a:rPr>
              <a:t> = </a:t>
            </a:r>
            <a:r>
              <a:rPr lang="en-US" altLang="zh-CN" sz="2000" i="1" dirty="0" err="1">
                <a:latin typeface="Times New Roman" panose="02020603050405020304" pitchFamily="18" charset="0"/>
                <a:cs typeface="Times New Roman" panose="02020603050405020304" pitchFamily="18" charset="0"/>
              </a:rPr>
              <a:t>E</a:t>
            </a:r>
            <a:r>
              <a:rPr lang="en-US" altLang="zh-CN" sz="2000" i="1" baseline="-25000" dirty="0" err="1">
                <a:latin typeface="Times New Roman" panose="02020603050405020304" pitchFamily="18" charset="0"/>
                <a:cs typeface="Times New Roman" panose="02020603050405020304" pitchFamily="18" charset="0"/>
              </a:rPr>
              <a:t>perturbed</a:t>
            </a:r>
            <a:r>
              <a:rPr lang="en-US" altLang="zh-CN" sz="2000" dirty="0">
                <a:latin typeface="Times New Roman" panose="02020603050405020304" pitchFamily="18" charset="0"/>
                <a:cs typeface="Times New Roman" panose="02020603050405020304" pitchFamily="18" charset="0"/>
              </a:rPr>
              <a:t> - </a:t>
            </a:r>
            <a:r>
              <a:rPr lang="en-US" altLang="zh-CN" sz="2000" i="1" dirty="0" err="1">
                <a:latin typeface="Times New Roman" panose="02020603050405020304" pitchFamily="18" charset="0"/>
                <a:cs typeface="Times New Roman" panose="02020603050405020304" pitchFamily="18" charset="0"/>
              </a:rPr>
              <a:t>E</a:t>
            </a:r>
            <a:r>
              <a:rPr lang="en-US" altLang="zh-CN" sz="2000" i="1" baseline="-25000" dirty="0" err="1">
                <a:latin typeface="Times New Roman" panose="02020603050405020304" pitchFamily="18" charset="0"/>
                <a:cs typeface="Times New Roman" panose="02020603050405020304" pitchFamily="18" charset="0"/>
              </a:rPr>
              <a:t>original</a:t>
            </a:r>
            <a:r>
              <a:rPr lang="en-US" altLang="zh-CN" sz="2000" dirty="0">
                <a:latin typeface="Times New Roman" panose="02020603050405020304" pitchFamily="18" charset="0"/>
                <a:cs typeface="Times New Roman" panose="02020603050405020304" pitchFamily="18" charset="0"/>
              </a:rPr>
              <a:t>. The x-axis shows normalized time </a:t>
            </a:r>
            <a:r>
              <a:rPr lang="en-US" altLang="zh-CN" sz="2000" i="1" dirty="0">
                <a:latin typeface="Times New Roman" panose="02020603050405020304" pitchFamily="18" charset="0"/>
                <a:cs typeface="Times New Roman" panose="02020603050405020304" pitchFamily="18" charset="0"/>
              </a:rPr>
              <a:t>τ</a:t>
            </a:r>
            <a:r>
              <a:rPr lang="en-US" altLang="zh-CN" sz="2000" dirty="0">
                <a:latin typeface="Times New Roman" panose="02020603050405020304" pitchFamily="18" charset="0"/>
                <a:cs typeface="Times New Roman" panose="02020603050405020304" pitchFamily="18" charset="0"/>
              </a:rPr>
              <a:t> (corresponding to token positions), and the y-axis represents wavelet scale </a:t>
            </a:r>
            <a:r>
              <a:rPr lang="en-US" altLang="zh-CN" sz="2000" i="1" dirty="0">
                <a:latin typeface="Times New Roman" panose="02020603050405020304" pitchFamily="18" charset="0"/>
                <a:cs typeface="Times New Roman" panose="02020603050405020304" pitchFamily="18" charset="0"/>
              </a:rPr>
              <a:t>s</a:t>
            </a:r>
            <a:r>
              <a:rPr lang="en-US" altLang="zh-CN" sz="2000" dirty="0">
                <a:latin typeface="Times New Roman" panose="02020603050405020304" pitchFamily="18" charset="0"/>
                <a:cs typeface="Times New Roman" panose="02020603050405020304" pitchFamily="18" charset="0"/>
              </a:rPr>
              <a:t> (inversely proportional to frequency). Colors are mapped using robust percentile limits by default, with yellow indicating positive differences (higher energy in perturbed signals) and blue negative.</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endParaRPr>
          </a:p>
        </p:txBody>
      </p:sp>
      <p:pic>
        <p:nvPicPr>
          <p:cNvPr id="3" name="图形 2">
            <a:extLst>
              <a:ext uri="{FF2B5EF4-FFF2-40B4-BE49-F238E27FC236}">
                <a16:creationId xmlns:a16="http://schemas.microsoft.com/office/drawing/2014/main" id="{4153A687-66DE-7674-ADFA-6AB17495521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479" y="898495"/>
            <a:ext cx="7438416" cy="4950213"/>
          </a:xfrm>
          <a:prstGeom prst="rect">
            <a:avLst/>
          </a:prstGeom>
        </p:spPr>
      </p:pic>
    </p:spTree>
    <p:extLst>
      <p:ext uri="{BB962C8B-B14F-4D97-AF65-F5344CB8AC3E}">
        <p14:creationId xmlns:p14="http://schemas.microsoft.com/office/powerpoint/2010/main" val="18054551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A367A14-FA59-4484-B706-85CD6114D5DC}"/>
            </a:ext>
          </a:extLst>
        </p:cNvPr>
        <p:cNvGrpSpPr/>
        <p:nvPr/>
      </p:nvGrpSpPr>
      <p:grpSpPr>
        <a:xfrm>
          <a:off x="0" y="0"/>
          <a:ext cx="0" cy="0"/>
          <a:chOff x="0" y="0"/>
          <a:chExt cx="0" cy="0"/>
        </a:xfrm>
      </p:grpSpPr>
      <p:sp>
        <p:nvSpPr>
          <p:cNvPr id="3" name="Rectangle 19">
            <a:extLst>
              <a:ext uri="{FF2B5EF4-FFF2-40B4-BE49-F238E27FC236}">
                <a16:creationId xmlns:a16="http://schemas.microsoft.com/office/drawing/2014/main" id="{3EC3FB4D-6939-3761-9148-844F75C654E1}"/>
              </a:ext>
            </a:extLst>
          </p:cNvPr>
          <p:cNvSpPr>
            <a:spLocks noChangeArrowheads="1"/>
          </p:cNvSpPr>
          <p:nvPr/>
        </p:nvSpPr>
        <p:spPr bwMode="auto">
          <a:xfrm>
            <a:off x="7772" y="483989"/>
            <a:ext cx="12184227" cy="590931"/>
          </a:xfrm>
          <a:prstGeom prst="rect">
            <a:avLst/>
          </a:prstGeom>
          <a:noFill/>
          <a:ln w="12700">
            <a:noFill/>
            <a:miter lim="800000"/>
            <a:headEnd/>
            <a:tailEnd/>
          </a:ln>
          <a:effectLst/>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F93C02"/>
                </a:solidFill>
                <a:effectLst/>
                <a:uLnTx/>
                <a:uFillTx/>
                <a:latin typeface="Georgia" pitchFamily="18" charset="0"/>
                <a:ea typeface="华文中宋" pitchFamily="2" charset="-122"/>
                <a:cs typeface="Times New Roman" pitchFamily="18" charset="0"/>
              </a:rPr>
              <a:t>『</a:t>
            </a:r>
            <a:r>
              <a:rPr kumimoji="0" lang="zh-CN" altLang="en-US" sz="3600" b="1" i="0" u="none" strike="noStrike" kern="0" cap="none" spc="0" normalizeH="0" baseline="0" noProof="0" dirty="0">
                <a:ln>
                  <a:noFill/>
                </a:ln>
                <a:solidFill>
                  <a:srgbClr val="EAEAEA"/>
                </a:solidFill>
                <a:effectLst/>
                <a:uLnTx/>
                <a:uFillTx/>
                <a:latin typeface="Georgia" pitchFamily="18" charset="0"/>
                <a:ea typeface="华文中宋" pitchFamily="2" charset="-122"/>
                <a:cs typeface="Times New Roman" pitchFamily="18" charset="0"/>
              </a:rPr>
              <a:t>基准原生诱陷与</a:t>
            </a:r>
            <a:r>
              <a:rPr kumimoji="0" lang="en-US" altLang="zh-CN" sz="3600" b="1" i="0" u="none" strike="noStrike" kern="0" cap="none" spc="0" normalizeH="0" baseline="0" noProof="0" dirty="0">
                <a:ln>
                  <a:noFill/>
                </a:ln>
                <a:solidFill>
                  <a:srgbClr val="EAEAEA"/>
                </a:solidFill>
                <a:effectLst/>
                <a:uLnTx/>
                <a:uFillTx/>
                <a:latin typeface="Georgia" pitchFamily="18" charset="0"/>
                <a:ea typeface="华文中宋" pitchFamily="2" charset="-122"/>
                <a:cs typeface="Times New Roman" pitchFamily="18" charset="0"/>
              </a:rPr>
              <a:t>LLM</a:t>
            </a:r>
            <a:r>
              <a:rPr kumimoji="0" lang="zh-CN" altLang="en-US" sz="3600" b="1" i="0" u="none" strike="noStrike" kern="0" cap="none" spc="0" normalizeH="0" baseline="0" noProof="0" dirty="0">
                <a:ln>
                  <a:noFill/>
                </a:ln>
                <a:solidFill>
                  <a:srgbClr val="EAEAEA"/>
                </a:solidFill>
                <a:effectLst/>
                <a:uLnTx/>
                <a:uFillTx/>
                <a:latin typeface="Georgia" pitchFamily="18" charset="0"/>
                <a:ea typeface="华文中宋" pitchFamily="2" charset="-122"/>
                <a:cs typeface="Times New Roman" pitchFamily="18" charset="0"/>
              </a:rPr>
              <a:t>认知过载</a:t>
            </a:r>
            <a:r>
              <a:rPr kumimoji="0" lang="en-US" altLang="zh-CN" sz="3200" b="1" i="0" u="none" strike="noStrike" kern="0" cap="none" spc="0" normalizeH="0" baseline="0" noProof="0" dirty="0">
                <a:ln>
                  <a:noFill/>
                </a:ln>
                <a:solidFill>
                  <a:srgbClr val="F93C02"/>
                </a:solidFill>
                <a:effectLst/>
                <a:uLnTx/>
                <a:uFillTx/>
                <a:latin typeface="Georgia" pitchFamily="18" charset="0"/>
                <a:ea typeface="华文中宋" pitchFamily="2" charset="-122"/>
                <a:cs typeface="Times New Roman" pitchFamily="18" charset="0"/>
              </a:rPr>
              <a:t>』</a:t>
            </a:r>
          </a:p>
        </p:txBody>
      </p:sp>
    </p:spTree>
    <p:extLst>
      <p:ext uri="{BB962C8B-B14F-4D97-AF65-F5344CB8AC3E}">
        <p14:creationId xmlns:p14="http://schemas.microsoft.com/office/powerpoint/2010/main" val="506271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E094445-2883-AEEC-3F9D-0CAECDC46517}"/>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5A376BB8-364C-A887-235A-A11787D6550E}"/>
              </a:ext>
            </a:extLst>
          </p:cNvPr>
          <p:cNvSpPr txBox="1">
            <a:spLocks noChangeArrowheads="1"/>
          </p:cNvSpPr>
          <p:nvPr/>
        </p:nvSpPr>
        <p:spPr bwMode="auto">
          <a:xfrm>
            <a:off x="1" y="4295955"/>
            <a:ext cx="12192000" cy="2493034"/>
          </a:xfrm>
          <a:prstGeom prst="rect">
            <a:avLst/>
          </a:prstGeom>
          <a:noFill/>
          <a:ln w="3175">
            <a:noFill/>
          </a:ln>
          <a:effectLst/>
        </p:spPr>
        <p:txBody>
          <a:bodyPr anchor="ctr" anchorCtr="0">
            <a:norm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lvl="0" algn="just" defTabSz="457200" eaLnBrk="1" fontAlgn="auto" hangingPunct="1">
              <a:spcBef>
                <a:spcPts val="700"/>
              </a:spcBef>
              <a:spcAft>
                <a:spcPts val="0"/>
              </a:spcAft>
              <a:defRPr/>
            </a:pPr>
            <a:r>
              <a:rPr kumimoji="0" lang="en-US" altLang="zh-CN" sz="2000" b="0" i="0" u="none" strike="noStrike" kern="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rPr>
              <a:t>ˆ </a:t>
            </a:r>
            <a:r>
              <a:rPr lang="en-US" altLang="zh-CN" sz="2000" b="1" dirty="0">
                <a:latin typeface="Times New Roman" panose="02020603050405020304" pitchFamily="18" charset="0"/>
                <a:cs typeface="Times New Roman" panose="02020603050405020304" pitchFamily="18" charset="0"/>
              </a:rPr>
              <a:t>Noise effects in text embeddings. </a:t>
            </a:r>
            <a:r>
              <a:rPr lang="en-US" altLang="zh-CN" sz="2000" dirty="0">
                <a:latin typeface="Times New Roman" panose="02020603050405020304" pitchFamily="18" charset="0"/>
                <a:cs typeface="Times New Roman" panose="02020603050405020304" pitchFamily="18" charset="0"/>
              </a:rPr>
              <a:t>This scalogram depicts the differential energy derived from the continuous wavelet transform (CWT) of principal component analysis (PCA)-reduced sentence embeddings, comparing perturbed and original versions. The workflow is: sentence embeddings → PCA → CWT using complex Morlet wavelet with scales ranging from 1 to 64 and time resolution </a:t>
            </a:r>
            <a:r>
              <a:rPr lang="en-US" altLang="zh-CN" sz="2000" i="1" dirty="0" err="1">
                <a:latin typeface="Times New Roman" panose="02020603050405020304" pitchFamily="18" charset="0"/>
                <a:cs typeface="Times New Roman" panose="02020603050405020304" pitchFamily="18" charset="0"/>
              </a:rPr>
              <a:t>Δt</a:t>
            </a:r>
            <a:r>
              <a:rPr lang="en-US" altLang="zh-CN" sz="2000" dirty="0">
                <a:latin typeface="Times New Roman" panose="02020603050405020304" pitchFamily="18" charset="0"/>
                <a:cs typeface="Times New Roman" panose="02020603050405020304" pitchFamily="18" charset="0"/>
              </a:rPr>
              <a:t> = 1 token → energy </a:t>
            </a:r>
            <a:r>
              <a:rPr lang="en-US" altLang="zh-CN" sz="2000" i="1" dirty="0">
                <a:latin typeface="Times New Roman" panose="02020603050405020304" pitchFamily="18" charset="0"/>
                <a:cs typeface="Times New Roman" panose="02020603050405020304" pitchFamily="18" charset="0"/>
              </a:rPr>
              <a:t>E</a:t>
            </a:r>
            <a:r>
              <a:rPr lang="en-US" altLang="zh-CN" sz="2000" dirty="0">
                <a:latin typeface="Times New Roman" panose="02020603050405020304" pitchFamily="18" charset="0"/>
                <a:cs typeface="Times New Roman" panose="02020603050405020304" pitchFamily="18" charset="0"/>
              </a:rPr>
              <a:t> = |</a:t>
            </a:r>
            <a:r>
              <a:rPr lang="en-US" altLang="zh-CN" sz="2000" i="1" dirty="0">
                <a:latin typeface="Times New Roman" panose="02020603050405020304" pitchFamily="18" charset="0"/>
                <a:cs typeface="Times New Roman" panose="02020603050405020304" pitchFamily="18" charset="0"/>
              </a:rPr>
              <a:t>W</a:t>
            </a:r>
            <a:r>
              <a:rPr lang="en-US" altLang="zh-CN" sz="2000" dirty="0">
                <a:latin typeface="Times New Roman" panose="02020603050405020304" pitchFamily="18" charset="0"/>
                <a:cs typeface="Times New Roman" panose="02020603050405020304" pitchFamily="18" charset="0"/>
              </a:rPr>
              <a:t>|² → </a:t>
            </a:r>
            <a:r>
              <a:rPr lang="en-US" altLang="zh-CN" sz="2000" i="1" dirty="0">
                <a:latin typeface="Times New Roman" panose="02020603050405020304" pitchFamily="18" charset="0"/>
                <a:cs typeface="Times New Roman" panose="02020603050405020304" pitchFamily="18" charset="0"/>
              </a:rPr>
              <a:t>ΔE</a:t>
            </a:r>
            <a:r>
              <a:rPr lang="en-US" altLang="zh-CN" sz="2000" dirty="0">
                <a:latin typeface="Times New Roman" panose="02020603050405020304" pitchFamily="18" charset="0"/>
                <a:cs typeface="Times New Roman" panose="02020603050405020304" pitchFamily="18" charset="0"/>
              </a:rPr>
              <a:t> = </a:t>
            </a:r>
            <a:r>
              <a:rPr lang="en-US" altLang="zh-CN" sz="2000" i="1" dirty="0" err="1">
                <a:latin typeface="Times New Roman" panose="02020603050405020304" pitchFamily="18" charset="0"/>
                <a:cs typeface="Times New Roman" panose="02020603050405020304" pitchFamily="18" charset="0"/>
              </a:rPr>
              <a:t>E</a:t>
            </a:r>
            <a:r>
              <a:rPr lang="en-US" altLang="zh-CN" sz="2000" i="1" baseline="-25000" dirty="0" err="1">
                <a:latin typeface="Times New Roman" panose="02020603050405020304" pitchFamily="18" charset="0"/>
                <a:cs typeface="Times New Roman" panose="02020603050405020304" pitchFamily="18" charset="0"/>
              </a:rPr>
              <a:t>perturbed</a:t>
            </a:r>
            <a:r>
              <a:rPr lang="en-US" altLang="zh-CN" sz="2000" dirty="0">
                <a:latin typeface="Times New Roman" panose="02020603050405020304" pitchFamily="18" charset="0"/>
                <a:cs typeface="Times New Roman" panose="02020603050405020304" pitchFamily="18" charset="0"/>
              </a:rPr>
              <a:t> - </a:t>
            </a:r>
            <a:r>
              <a:rPr lang="en-US" altLang="zh-CN" sz="2000" i="1" dirty="0" err="1">
                <a:latin typeface="Times New Roman" panose="02020603050405020304" pitchFamily="18" charset="0"/>
                <a:cs typeface="Times New Roman" panose="02020603050405020304" pitchFamily="18" charset="0"/>
              </a:rPr>
              <a:t>E</a:t>
            </a:r>
            <a:r>
              <a:rPr lang="en-US" altLang="zh-CN" sz="2000" i="1" baseline="-25000" dirty="0" err="1">
                <a:latin typeface="Times New Roman" panose="02020603050405020304" pitchFamily="18" charset="0"/>
                <a:cs typeface="Times New Roman" panose="02020603050405020304" pitchFamily="18" charset="0"/>
              </a:rPr>
              <a:t>original</a:t>
            </a:r>
            <a:r>
              <a:rPr lang="en-US" altLang="zh-CN" sz="2000" dirty="0">
                <a:latin typeface="Times New Roman" panose="02020603050405020304" pitchFamily="18" charset="0"/>
                <a:cs typeface="Times New Roman" panose="02020603050405020304" pitchFamily="18" charset="0"/>
              </a:rPr>
              <a:t>. The x-axis shows normalized time </a:t>
            </a:r>
            <a:r>
              <a:rPr lang="en-US" altLang="zh-CN" sz="2000" i="1" dirty="0">
                <a:latin typeface="Times New Roman" panose="02020603050405020304" pitchFamily="18" charset="0"/>
                <a:cs typeface="Times New Roman" panose="02020603050405020304" pitchFamily="18" charset="0"/>
              </a:rPr>
              <a:t>τ</a:t>
            </a:r>
            <a:r>
              <a:rPr lang="en-US" altLang="zh-CN" sz="2000" dirty="0">
                <a:latin typeface="Times New Roman" panose="02020603050405020304" pitchFamily="18" charset="0"/>
                <a:cs typeface="Times New Roman" panose="02020603050405020304" pitchFamily="18" charset="0"/>
              </a:rPr>
              <a:t> (corresponding to token positions), and the y-axis represents wavelet scale </a:t>
            </a:r>
            <a:r>
              <a:rPr lang="en-US" altLang="zh-CN" sz="2000" i="1" dirty="0">
                <a:latin typeface="Times New Roman" panose="02020603050405020304" pitchFamily="18" charset="0"/>
                <a:cs typeface="Times New Roman" panose="02020603050405020304" pitchFamily="18" charset="0"/>
              </a:rPr>
              <a:t>s</a:t>
            </a:r>
            <a:r>
              <a:rPr lang="en-US" altLang="zh-CN" sz="2000" dirty="0">
                <a:latin typeface="Times New Roman" panose="02020603050405020304" pitchFamily="18" charset="0"/>
                <a:cs typeface="Times New Roman" panose="02020603050405020304" pitchFamily="18" charset="0"/>
              </a:rPr>
              <a:t> (inversely proportional to frequency). Colors are mapped using robust percentile limits by default, with yellow indicating positive differences (higher energy in perturbed signals) and blue negative.</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endParaRPr>
          </a:p>
        </p:txBody>
      </p:sp>
      <p:pic>
        <p:nvPicPr>
          <p:cNvPr id="4" name="图形 3">
            <a:extLst>
              <a:ext uri="{FF2B5EF4-FFF2-40B4-BE49-F238E27FC236}">
                <a16:creationId xmlns:a16="http://schemas.microsoft.com/office/drawing/2014/main" id="{C8FE2BC0-5097-3B31-E2AE-F4AB64DCC88C}"/>
              </a:ext>
            </a:extLst>
          </p:cNvPr>
          <p:cNvPicPr>
            <a:picLocks noChangeAspect="1"/>
          </p:cNvPicPr>
          <p:nvPr/>
        </p:nvPicPr>
        <p:blipFill>
          <a:blip r:embed="rId2"/>
          <a:srcRect/>
          <a:stretch/>
        </p:blipFill>
        <p:spPr>
          <a:xfrm>
            <a:off x="42956" y="163897"/>
            <a:ext cx="12101901" cy="3950898"/>
          </a:xfrm>
          <a:prstGeom prst="rect">
            <a:avLst/>
          </a:prstGeom>
        </p:spPr>
      </p:pic>
    </p:spTree>
    <p:extLst>
      <p:ext uri="{BB962C8B-B14F-4D97-AF65-F5344CB8AC3E}">
        <p14:creationId xmlns:p14="http://schemas.microsoft.com/office/powerpoint/2010/main" val="13713156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83F535F-2B6E-A6EF-4444-9FE4F15126B1}"/>
            </a:ext>
          </a:extLst>
        </p:cNvPr>
        <p:cNvGrpSpPr/>
        <p:nvPr/>
      </p:nvGrpSpPr>
      <p:grpSpPr>
        <a:xfrm>
          <a:off x="0" y="0"/>
          <a:ext cx="0" cy="0"/>
          <a:chOff x="0" y="0"/>
          <a:chExt cx="0" cy="0"/>
        </a:xfrm>
      </p:grpSpPr>
      <p:pic>
        <p:nvPicPr>
          <p:cNvPr id="8" name="图形 7">
            <a:extLst>
              <a:ext uri="{FF2B5EF4-FFF2-40B4-BE49-F238E27FC236}">
                <a16:creationId xmlns:a16="http://schemas.microsoft.com/office/drawing/2014/main" id="{586ACC2F-A819-5A07-0D19-3CF65FC839A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35891" y="75151"/>
            <a:ext cx="10120218" cy="6782849"/>
          </a:xfrm>
          <a:prstGeom prst="rect">
            <a:avLst/>
          </a:prstGeom>
        </p:spPr>
      </p:pic>
    </p:spTree>
    <p:extLst>
      <p:ext uri="{BB962C8B-B14F-4D97-AF65-F5344CB8AC3E}">
        <p14:creationId xmlns:p14="http://schemas.microsoft.com/office/powerpoint/2010/main" val="24625682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8A581DA6-C405-DBBF-566E-3EF658E690A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3A0DEBE3-8E57-4AF4-41BF-79D9F60663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126" b="4505"/>
          <a:stretch/>
        </p:blipFill>
        <p:spPr>
          <a:xfrm>
            <a:off x="0" y="0"/>
            <a:ext cx="12191999" cy="5443151"/>
          </a:xfrm>
          <a:prstGeom prst="rect">
            <a:avLst/>
          </a:prstGeom>
          <a:effectLst>
            <a:softEdge rad="190500"/>
          </a:effectLst>
        </p:spPr>
      </p:pic>
      <p:sp>
        <p:nvSpPr>
          <p:cNvPr id="4" name="TextBox 3">
            <a:extLst>
              <a:ext uri="{FF2B5EF4-FFF2-40B4-BE49-F238E27FC236}">
                <a16:creationId xmlns:a16="http://schemas.microsoft.com/office/drawing/2014/main" id="{16F0A7CB-3D4C-B3F7-17E0-FB9C6E300C4B}"/>
              </a:ext>
            </a:extLst>
          </p:cNvPr>
          <p:cNvSpPr txBox="1"/>
          <p:nvPr/>
        </p:nvSpPr>
        <p:spPr>
          <a:xfrm>
            <a:off x="0" y="5443151"/>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Times New Roman" pitchFamily="18" charset="0"/>
                <a:ea typeface="华文中宋" pitchFamily="2" charset="-122"/>
                <a:cs typeface="Times New Roman" pitchFamily="18" charset="0"/>
              </a:rPr>
              <a:t>A single-whitespace rewards jailbreak for LLMs</a:t>
            </a:r>
          </a:p>
        </p:txBody>
      </p:sp>
    </p:spTree>
    <p:extLst>
      <p:ext uri="{BB962C8B-B14F-4D97-AF65-F5344CB8AC3E}">
        <p14:creationId xmlns:p14="http://schemas.microsoft.com/office/powerpoint/2010/main" val="33692058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4A621-8B7C-22B7-4583-48A388F93472}"/>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20C8CC1-8900-DE10-5CDD-51EBFA259C63}"/>
              </a:ext>
            </a:extLst>
          </p:cNvPr>
          <p:cNvPicPr>
            <a:picLocks noChangeAspect="1"/>
          </p:cNvPicPr>
          <p:nvPr/>
        </p:nvPicPr>
        <p:blipFill>
          <a:blip r:embed="rId2"/>
          <a:stretch>
            <a:fillRect/>
          </a:stretch>
        </p:blipFill>
        <p:spPr>
          <a:xfrm>
            <a:off x="70833" y="725488"/>
            <a:ext cx="8191429" cy="5134399"/>
          </a:xfrm>
          <a:prstGeom prst="rect">
            <a:avLst/>
          </a:prstGeom>
        </p:spPr>
      </p:pic>
      <p:sp>
        <p:nvSpPr>
          <p:cNvPr id="3" name="标题 2">
            <a:extLst>
              <a:ext uri="{FF2B5EF4-FFF2-40B4-BE49-F238E27FC236}">
                <a16:creationId xmlns:a16="http://schemas.microsoft.com/office/drawing/2014/main" id="{54EB8219-2DF4-7939-F166-1814FD4795AD}"/>
              </a:ext>
            </a:extLst>
          </p:cNvPr>
          <p:cNvSpPr>
            <a:spLocks noGrp="1"/>
          </p:cNvSpPr>
          <p:nvPr>
            <p:ph type="title"/>
          </p:nvPr>
        </p:nvSpPr>
        <p:spPr/>
        <p:txBody>
          <a:bodyPr>
            <a:noAutofit/>
          </a:bodyPr>
          <a:lstStyle/>
          <a:p>
            <a:r>
              <a:rPr lang="zh-CN" altLang="en-US" dirty="0">
                <a:solidFill>
                  <a:schemeClr val="tx1"/>
                </a:solidFill>
                <a:ea typeface="华文中宋" panose="02010600040101010101" pitchFamily="2" charset="-122"/>
              </a:rPr>
              <a:t>基准原生诱陷</a:t>
            </a:r>
            <a:r>
              <a:rPr lang="en-US" altLang="zh-CN" dirty="0">
                <a:solidFill>
                  <a:schemeClr val="tx1"/>
                </a:solidFill>
                <a:ea typeface="华文中宋" panose="02010600040101010101" pitchFamily="2" charset="-122"/>
              </a:rPr>
              <a:t>: </a:t>
            </a:r>
            <a:r>
              <a:rPr lang="zh-CN" altLang="en-US" dirty="0">
                <a:solidFill>
                  <a:schemeClr val="tx1"/>
                </a:solidFill>
                <a:ea typeface="华文中宋" panose="02010600040101010101" pitchFamily="2" charset="-122"/>
              </a:rPr>
              <a:t>原生性</a:t>
            </a:r>
            <a:r>
              <a:rPr lang="en-US" altLang="zh-CN" dirty="0">
                <a:solidFill>
                  <a:schemeClr val="tx1"/>
                </a:solidFill>
                <a:ea typeface="华文中宋" panose="02010600040101010101" pitchFamily="2" charset="-122"/>
              </a:rPr>
              <a:t>+</a:t>
            </a:r>
            <a:r>
              <a:rPr lang="zh-CN" altLang="en-US" dirty="0">
                <a:solidFill>
                  <a:schemeClr val="tx1"/>
                </a:solidFill>
                <a:ea typeface="华文中宋" panose="02010600040101010101" pitchFamily="2" charset="-122"/>
              </a:rPr>
              <a:t>系统性</a:t>
            </a:r>
            <a:r>
              <a:rPr lang="en-US" altLang="zh-CN" dirty="0">
                <a:solidFill>
                  <a:schemeClr val="tx1"/>
                </a:solidFill>
                <a:ea typeface="华文中宋" panose="02010600040101010101" pitchFamily="2" charset="-122"/>
              </a:rPr>
              <a:t>+</a:t>
            </a:r>
            <a:r>
              <a:rPr lang="zh-CN" altLang="en-US" dirty="0">
                <a:solidFill>
                  <a:schemeClr val="tx1"/>
                </a:solidFill>
                <a:ea typeface="华文中宋" panose="02010600040101010101" pitchFamily="2" charset="-122"/>
              </a:rPr>
              <a:t>诱导性</a:t>
            </a:r>
            <a:endParaRPr lang="zh-CN" altLang="en-US" dirty="0">
              <a:solidFill>
                <a:schemeClr val="tx1"/>
              </a:solidFill>
              <a:effectLst/>
              <a:ea typeface="华文中宋" panose="02010600040101010101" pitchFamily="2" charset="-122"/>
            </a:endParaRPr>
          </a:p>
        </p:txBody>
      </p:sp>
      <p:sp>
        <p:nvSpPr>
          <p:cNvPr id="5" name="Rectangle 1">
            <a:extLst>
              <a:ext uri="{FF2B5EF4-FFF2-40B4-BE49-F238E27FC236}">
                <a16:creationId xmlns:a16="http://schemas.microsoft.com/office/drawing/2014/main" id="{E732CCEF-49D0-3B2C-E00B-D13320D3DCCE}"/>
              </a:ext>
            </a:extLst>
          </p:cNvPr>
          <p:cNvSpPr txBox="1">
            <a:spLocks noChangeArrowheads="1"/>
          </p:cNvSpPr>
          <p:nvPr/>
        </p:nvSpPr>
        <p:spPr bwMode="auto">
          <a:xfrm>
            <a:off x="0" y="6338170"/>
            <a:ext cx="12192000" cy="528219"/>
          </a:xfrm>
          <a:prstGeom prst="rect">
            <a:avLst/>
          </a:prstGeom>
          <a:solidFill>
            <a:srgbClr val="111111"/>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Strathern, M. ‘Improving ratings’: audit in the British University system. Eur. Rev. 5, 305–321 (1997)</a:t>
            </a:r>
            <a:r>
              <a:rPr kumimoji="0" lang="en-US" altLang="zh-CN" sz="1200" b="0" i="0" u="none" strike="noStrike" kern="0" cap="none" spc="0" normalizeH="0" baseline="0" noProof="0" dirty="0">
                <a:ln>
                  <a:noFill/>
                </a:ln>
                <a:solidFill>
                  <a:srgbClr val="FF6600"/>
                </a:solidFill>
                <a:effectLst/>
                <a:uLnTx/>
                <a:uFillTx/>
                <a:latin typeface="Georgia" panose="02040502050405020303" pitchFamily="18" charset="0"/>
                <a:ea typeface="华文中宋" panose="02010600040101010101" pitchFamily="2" charset="-122"/>
                <a:cs typeface="ヒラギノ角ゴ ProN W6" charset="0"/>
                <a:sym typeface="Arial Bold" charset="0"/>
              </a:rPr>
              <a:t>(Goodhart’s Law)</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 The Unicode Consortium. The Unicode Standard, Version 17.0.0, (South San Francisco: The Unicode Consortium, 2025. </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hlinkClick r:id="rId3"/>
              </a:rPr>
              <a:t>https://www.unicode.org/versions/Unicode17.0.0/</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a:t>
            </a:r>
          </a:p>
        </p:txBody>
      </p:sp>
      <p:grpSp>
        <p:nvGrpSpPr>
          <p:cNvPr id="10" name="组合 9">
            <a:extLst>
              <a:ext uri="{FF2B5EF4-FFF2-40B4-BE49-F238E27FC236}">
                <a16:creationId xmlns:a16="http://schemas.microsoft.com/office/drawing/2014/main" id="{0722B15A-AB44-F70B-A7DF-19F805D03C2E}"/>
              </a:ext>
            </a:extLst>
          </p:cNvPr>
          <p:cNvGrpSpPr/>
          <p:nvPr/>
        </p:nvGrpSpPr>
        <p:grpSpPr>
          <a:xfrm>
            <a:off x="5911403" y="692352"/>
            <a:ext cx="6239178" cy="5572980"/>
            <a:chOff x="5911403" y="692352"/>
            <a:chExt cx="6239178" cy="5572980"/>
          </a:xfrm>
        </p:grpSpPr>
        <p:pic>
          <p:nvPicPr>
            <p:cNvPr id="8" name="图形 2">
              <a:extLst>
                <a:ext uri="{FF2B5EF4-FFF2-40B4-BE49-F238E27FC236}">
                  <a16:creationId xmlns:a16="http://schemas.microsoft.com/office/drawing/2014/main" id="{A7A8D7C1-4F51-AA23-0D81-1CBF4F540A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11403" y="692352"/>
              <a:ext cx="6239177" cy="5294635"/>
            </a:xfrm>
            <a:prstGeom prst="rect">
              <a:avLst/>
            </a:prstGeom>
          </p:spPr>
        </p:pic>
        <p:sp>
          <p:nvSpPr>
            <p:cNvPr id="9" name="Rectangle 1">
              <a:extLst>
                <a:ext uri="{FF2B5EF4-FFF2-40B4-BE49-F238E27FC236}">
                  <a16:creationId xmlns:a16="http://schemas.microsoft.com/office/drawing/2014/main" id="{69D3F03C-BB1B-51D0-ECDD-F79B2A0394B7}"/>
                </a:ext>
              </a:extLst>
            </p:cNvPr>
            <p:cNvSpPr txBox="1">
              <a:spLocks noChangeArrowheads="1"/>
            </p:cNvSpPr>
            <p:nvPr/>
          </p:nvSpPr>
          <p:spPr bwMode="auto">
            <a:xfrm>
              <a:off x="5952823" y="5945644"/>
              <a:ext cx="6197758" cy="319688"/>
            </a:xfrm>
            <a:prstGeom prst="rect">
              <a:avLst/>
            </a:prstGeom>
            <a:noFill/>
            <a:ln w="3175">
              <a:noFill/>
            </a:ln>
            <a:effectLst/>
          </p:spPr>
          <p:txBody>
            <a:bodyPr anchor="ctr" anchorCtr="0">
              <a:no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800" b="0" i="0" u="none" strike="noStrike" kern="0" cap="none" spc="0" normalizeH="0" baseline="0" noProof="0" dirty="0">
                  <a:ln>
                    <a:noFill/>
                  </a:ln>
                  <a:solidFill>
                    <a:srgbClr val="00B0F0"/>
                  </a:solidFill>
                  <a:effectLst/>
                  <a:uLnTx/>
                  <a:uFillTx/>
                  <a:latin typeface="Georgia" panose="02040502050405020303" pitchFamily="18" charset="0"/>
                  <a:ea typeface="华文中宋" panose="02010600040101010101" pitchFamily="2" charset="-122"/>
                  <a:cs typeface="ヒラギノ角ゴ ProN W6" charset="0"/>
                  <a:sym typeface="Arial Bold" charset="0"/>
                </a:rPr>
                <a:t>ˆ</a:t>
              </a:r>
              <a:r>
                <a:rPr kumimoji="0" lang="en-US" altLang="zh-CN" sz="18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a:t>
              </a:r>
              <a:r>
                <a:rPr kumimoji="0" lang="en-US" altLang="zh-CN" sz="1800" b="1" i="0" u="none" strike="noStrike" kern="0" cap="none" spc="0" normalizeH="0" baseline="0" noProof="0" dirty="0">
                  <a:ln>
                    <a:noFill/>
                  </a:ln>
                  <a:solidFill>
                    <a:srgbClr val="FF6600"/>
                  </a:solidFill>
                  <a:effectLst/>
                  <a:uLnTx/>
                  <a:uFillTx/>
                  <a:latin typeface="Georgia" panose="02040502050405020303" pitchFamily="18" charset="0"/>
                  <a:ea typeface="华文中宋" panose="02010600040101010101" pitchFamily="2" charset="-122"/>
                  <a:cs typeface="ヒラギノ角ゴ ProN W6" charset="0"/>
                  <a:sym typeface="Arial Bold" charset="0"/>
                </a:rPr>
                <a:t>Label-Flipping Effect (LFE) </a:t>
              </a:r>
              <a:r>
                <a:rPr kumimoji="0" lang="en-US" altLang="zh-CN" sz="1800" b="1" i="0" u="none" strike="noStrike" kern="0" cap="none" spc="0" normalizeH="0" baseline="0" noProof="0" dirty="0">
                  <a:ln>
                    <a:noFill/>
                  </a:ln>
                  <a:solidFill>
                    <a:srgbClr val="000000"/>
                  </a:solidFill>
                  <a:effectLst/>
                  <a:uLnTx/>
                  <a:uFillTx/>
                  <a:latin typeface="Georgia" panose="02040502050405020303" pitchFamily="18" charset="0"/>
                  <a:ea typeface="华文中宋" panose="02010600040101010101" pitchFamily="2" charset="-122"/>
                  <a:cs typeface="ヒラギノ角ゴ ProN W6" charset="0"/>
                  <a:sym typeface="Arial Bold" charset="0"/>
                </a:rPr>
                <a:t>in LLM evals</a:t>
              </a:r>
              <a:endParaRPr kumimoji="0" lang="en-US" altLang="zh-CN" sz="1800" b="0" i="0" u="none" strike="noStrike" kern="0" cap="none" spc="0" normalizeH="0" baseline="0" noProof="0" dirty="0">
                <a:ln>
                  <a:noFill/>
                </a:ln>
                <a:solidFill>
                  <a:srgbClr val="000000"/>
                </a:solidFill>
                <a:effectLst/>
                <a:uLnTx/>
                <a:uFillTx/>
                <a:latin typeface="Georgia" panose="02040502050405020303" pitchFamily="18" charset="0"/>
                <a:ea typeface="华文中宋" panose="02010600040101010101" pitchFamily="2" charset="-122"/>
                <a:cs typeface="ヒラギノ角ゴ ProN W6" charset="0"/>
                <a:sym typeface="Arial Bold" charset="0"/>
              </a:endParaRPr>
            </a:p>
          </p:txBody>
        </p:sp>
      </p:grpSp>
    </p:spTree>
    <p:extLst>
      <p:ext uri="{BB962C8B-B14F-4D97-AF65-F5344CB8AC3E}">
        <p14:creationId xmlns:p14="http://schemas.microsoft.com/office/powerpoint/2010/main" val="36678488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D647F-04C0-F783-0382-BE91CE6DA531}"/>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5C8B1C99-56F7-539F-B488-C537ED69C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49" y="1506677"/>
            <a:ext cx="8602202" cy="4791871"/>
          </a:xfrm>
          <a:prstGeom prst="rect">
            <a:avLst/>
          </a:prstGeom>
        </p:spPr>
      </p:pic>
      <p:sp>
        <p:nvSpPr>
          <p:cNvPr id="3" name="标题 2">
            <a:extLst>
              <a:ext uri="{FF2B5EF4-FFF2-40B4-BE49-F238E27FC236}">
                <a16:creationId xmlns:a16="http://schemas.microsoft.com/office/drawing/2014/main" id="{6050ED86-1DB0-A4C3-A233-4DE4827E8130}"/>
              </a:ext>
            </a:extLst>
          </p:cNvPr>
          <p:cNvSpPr>
            <a:spLocks noGrp="1"/>
          </p:cNvSpPr>
          <p:nvPr>
            <p:ph type="title"/>
          </p:nvPr>
        </p:nvSpPr>
        <p:spPr/>
        <p:txBody>
          <a:bodyPr>
            <a:noAutofit/>
          </a:bodyPr>
          <a:lstStyle/>
          <a:p>
            <a:r>
              <a:rPr lang="en-US" altLang="zh-CN" dirty="0">
                <a:solidFill>
                  <a:schemeClr val="tx1"/>
                </a:solidFill>
                <a:effectLst/>
                <a:ea typeface="华文中宋" panose="02010600040101010101" pitchFamily="2" charset="-122"/>
              </a:rPr>
              <a:t>A single-whitespace rewards jailbreak for LLMs</a:t>
            </a:r>
          </a:p>
        </p:txBody>
      </p:sp>
      <p:sp>
        <p:nvSpPr>
          <p:cNvPr id="5" name="Rectangle 1">
            <a:extLst>
              <a:ext uri="{FF2B5EF4-FFF2-40B4-BE49-F238E27FC236}">
                <a16:creationId xmlns:a16="http://schemas.microsoft.com/office/drawing/2014/main" id="{5826A795-12BD-E3A9-69E5-45B773137D13}"/>
              </a:ext>
            </a:extLst>
          </p:cNvPr>
          <p:cNvSpPr txBox="1">
            <a:spLocks noChangeArrowheads="1"/>
          </p:cNvSpPr>
          <p:nvPr/>
        </p:nvSpPr>
        <p:spPr bwMode="auto">
          <a:xfrm>
            <a:off x="0" y="6400800"/>
            <a:ext cx="12192000" cy="465589"/>
          </a:xfrm>
          <a:prstGeom prst="rect">
            <a:avLst/>
          </a:prstGeom>
          <a:solidFill>
            <a:srgbClr val="111111"/>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Gong X, Li M, Zhang Y, et al. PAPILLON: Efficient and stealthy fuzz Testing-Powered jailbreaks for LLMs. </a:t>
            </a:r>
            <a:r>
              <a:rPr lang="en-US" altLang="zh-CN" sz="1200" kern="0" dirty="0">
                <a:solidFill>
                  <a:prstClr val="white">
                    <a:lumMod val="75000"/>
                  </a:prstClr>
                </a:solidFill>
                <a:latin typeface="Georgia" panose="02040502050405020303" pitchFamily="18" charset="0"/>
                <a:ea typeface="华文中宋" panose="02010600040101010101" pitchFamily="2" charset="-122"/>
                <a:cs typeface="ヒラギノ角ゴ ProN W6" charset="0"/>
                <a:sym typeface="Arial Bold" charset="0"/>
              </a:rPr>
              <a:t>The </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34th USENIX Security Symposium (USENIX Security 25). 2025: 2401-2420. | Sestito, K., 2025.Novel universal bypass for all major LLMs. URL: </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hlinkClick r:id="rId4"/>
              </a:rPr>
              <a:t>https://hiddenlayer.com/innovation-hub/novel-universal-bypass-for-all-major-llms/</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a:t>
            </a:r>
          </a:p>
        </p:txBody>
      </p:sp>
      <p:sp>
        <p:nvSpPr>
          <p:cNvPr id="7" name="内容占位符 1">
            <a:extLst>
              <a:ext uri="{FF2B5EF4-FFF2-40B4-BE49-F238E27FC236}">
                <a16:creationId xmlns:a16="http://schemas.microsoft.com/office/drawing/2014/main" id="{3E4FBEC0-60E1-F9BB-0A36-2C93DF4360A0}"/>
              </a:ext>
            </a:extLst>
          </p:cNvPr>
          <p:cNvSpPr>
            <a:spLocks noGrp="1"/>
          </p:cNvSpPr>
          <p:nvPr>
            <p:ph idx="1"/>
          </p:nvPr>
        </p:nvSpPr>
        <p:spPr>
          <a:xfrm>
            <a:off x="1" y="704426"/>
            <a:ext cx="12191997" cy="5696373"/>
          </a:xfrm>
        </p:spPr>
        <p:txBody>
          <a:bodyPr>
            <a:noAutofit/>
          </a:bodyPr>
          <a:lstStyle/>
          <a:p>
            <a:r>
              <a:rPr lang="en-US" altLang="zh-CN" sz="2200" b="1" dirty="0"/>
              <a:t>Papillon</a:t>
            </a:r>
            <a:r>
              <a:rPr lang="zh-CN" altLang="en-US" sz="2200" b="1" dirty="0"/>
              <a:t>：</a:t>
            </a:r>
            <a:r>
              <a:rPr lang="zh-CN" altLang="en-US" sz="2200" dirty="0"/>
              <a:t>把大模型越狱系统性地转化为一个模糊测试（</a:t>
            </a:r>
            <a:r>
              <a:rPr lang="en-US" altLang="zh-CN" sz="2200" dirty="0"/>
              <a:t>fuzzing</a:t>
            </a:r>
            <a:r>
              <a:rPr lang="zh-CN" altLang="en-US" sz="2200" dirty="0"/>
              <a:t>）问题，并用自动化、反馈驱动的方式高效挖掘隐蔽且高成功率的 </a:t>
            </a:r>
            <a:r>
              <a:rPr lang="en-US" altLang="zh-CN" sz="2200" dirty="0"/>
              <a:t>Jailbreak prompt</a:t>
            </a:r>
            <a:r>
              <a:rPr lang="zh-CN" altLang="en-US" sz="2200" dirty="0"/>
              <a:t>。</a:t>
            </a:r>
          </a:p>
        </p:txBody>
      </p:sp>
      <p:sp>
        <p:nvSpPr>
          <p:cNvPr id="8" name="矩形 7">
            <a:extLst>
              <a:ext uri="{FF2B5EF4-FFF2-40B4-BE49-F238E27FC236}">
                <a16:creationId xmlns:a16="http://schemas.microsoft.com/office/drawing/2014/main" id="{EE78EF4B-A5E0-5F5E-057A-A8B1D0A1F244}"/>
              </a:ext>
            </a:extLst>
          </p:cNvPr>
          <p:cNvSpPr/>
          <p:nvPr>
            <p:custDataLst>
              <p:tags r:id="rId1"/>
            </p:custDataLst>
          </p:nvPr>
        </p:nvSpPr>
        <p:spPr>
          <a:xfrm>
            <a:off x="8927980" y="1541907"/>
            <a:ext cx="3105671" cy="4727575"/>
          </a:xfrm>
          <a:prstGeom prst="rect">
            <a:avLst/>
          </a:prstGeom>
          <a:solidFill>
            <a:schemeClr val="accent1">
              <a:lumMod val="20000"/>
              <a:lumOff val="80000"/>
            </a:schemeClr>
          </a:solidFill>
          <a:ln w="19050">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just" eaLnBrk="1" fontAlgn="auto" hangingPunct="1">
              <a:lnSpc>
                <a:spcPts val="2800"/>
              </a:lnSpc>
              <a:spcBef>
                <a:spcPts val="0"/>
              </a:spcBef>
              <a:spcAft>
                <a:spcPts val="0"/>
              </a:spcAft>
            </a:pPr>
            <a:r>
              <a:rPr lang="zh-CN" altLang="en-US" dirty="0">
                <a:solidFill>
                  <a:prstClr val="black"/>
                </a:solidFill>
                <a:latin typeface="微软雅黑"/>
                <a:ea typeface="微软雅黑"/>
              </a:rPr>
              <a:t>构建了基于</a:t>
            </a:r>
            <a:r>
              <a:rPr lang="en-US" altLang="zh-CN" dirty="0">
                <a:solidFill>
                  <a:prstClr val="black"/>
                </a:solidFill>
                <a:latin typeface="微软雅黑"/>
                <a:ea typeface="微软雅黑"/>
              </a:rPr>
              <a:t>PAPILLON</a:t>
            </a:r>
            <a:r>
              <a:rPr lang="zh-CN" altLang="en-US" dirty="0">
                <a:solidFill>
                  <a:prstClr val="black"/>
                </a:solidFill>
                <a:latin typeface="微软雅黑"/>
                <a:ea typeface="微软雅黑"/>
              </a:rPr>
              <a:t> 的多策略对比测评框架，引入 </a:t>
            </a:r>
            <a:r>
              <a:rPr lang="en-US" altLang="zh-CN" b="1" dirty="0">
                <a:solidFill>
                  <a:prstClr val="black"/>
                </a:solidFill>
                <a:latin typeface="微软雅黑"/>
                <a:ea typeface="微软雅黑"/>
              </a:rPr>
              <a:t>25 </a:t>
            </a:r>
            <a:r>
              <a:rPr lang="zh-CN" altLang="en-US" b="1" dirty="0">
                <a:solidFill>
                  <a:prstClr val="black"/>
                </a:solidFill>
                <a:latin typeface="微软雅黑"/>
                <a:ea typeface="微软雅黑"/>
              </a:rPr>
              <a:t>种 </a:t>
            </a:r>
            <a:r>
              <a:rPr lang="en-US" altLang="zh-CN" b="1" dirty="0">
                <a:solidFill>
                  <a:prstClr val="black"/>
                </a:solidFill>
                <a:latin typeface="微软雅黑"/>
                <a:ea typeface="微软雅黑"/>
              </a:rPr>
              <a:t>Unicode </a:t>
            </a:r>
            <a:r>
              <a:rPr lang="zh-CN" altLang="en-US" b="1" dirty="0">
                <a:solidFill>
                  <a:prstClr val="black"/>
                </a:solidFill>
                <a:latin typeface="微软雅黑"/>
                <a:ea typeface="微软雅黑"/>
              </a:rPr>
              <a:t>空白符</a:t>
            </a:r>
            <a:r>
              <a:rPr lang="zh-CN" altLang="en-US" dirty="0">
                <a:solidFill>
                  <a:prstClr val="black"/>
                </a:solidFill>
                <a:latin typeface="微软雅黑"/>
                <a:ea typeface="微软雅黑"/>
              </a:rPr>
              <a:t>作为原子算子池。</a:t>
            </a:r>
            <a:endParaRPr lang="en-US" altLang="zh-CN" dirty="0">
              <a:solidFill>
                <a:prstClr val="black"/>
              </a:solidFill>
              <a:latin typeface="微软雅黑"/>
              <a:ea typeface="微软雅黑"/>
            </a:endParaRPr>
          </a:p>
          <a:p>
            <a:pPr lvl="0" algn="just" eaLnBrk="1" fontAlgn="auto" hangingPunct="1">
              <a:lnSpc>
                <a:spcPts val="2800"/>
              </a:lnSpc>
              <a:spcBef>
                <a:spcPts val="0"/>
              </a:spcBef>
              <a:spcAft>
                <a:spcPts val="0"/>
              </a:spcAft>
              <a:defRPr/>
            </a:pPr>
            <a:r>
              <a:rPr lang="zh-CN" altLang="en-US" dirty="0">
                <a:solidFill>
                  <a:prstClr val="black"/>
                </a:solidFill>
                <a:latin typeface="微软雅黑"/>
                <a:ea typeface="微软雅黑"/>
              </a:rPr>
              <a:t>      通过设置</a:t>
            </a:r>
            <a:r>
              <a:rPr lang="zh-CN" altLang="en-US" b="1" dirty="0">
                <a:solidFill>
                  <a:prstClr val="black"/>
                </a:solidFill>
                <a:latin typeface="微软雅黑"/>
                <a:ea typeface="微软雅黑"/>
              </a:rPr>
              <a:t>基准组</a:t>
            </a:r>
            <a:r>
              <a:rPr lang="zh-CN" altLang="en-US" dirty="0">
                <a:solidFill>
                  <a:prstClr val="black"/>
                </a:solidFill>
                <a:latin typeface="微软雅黑"/>
                <a:ea typeface="微软雅黑"/>
              </a:rPr>
              <a:t>（标准语义变异）、</a:t>
            </a:r>
            <a:r>
              <a:rPr lang="zh-CN" altLang="en-US" b="1" dirty="0">
                <a:solidFill>
                  <a:prstClr val="black"/>
                </a:solidFill>
                <a:latin typeface="微软雅黑"/>
                <a:ea typeface="微软雅黑"/>
              </a:rPr>
              <a:t>实验组一</a:t>
            </a:r>
            <a:r>
              <a:rPr lang="zh-CN" altLang="en-US" dirty="0">
                <a:solidFill>
                  <a:prstClr val="black"/>
                </a:solidFill>
                <a:latin typeface="微软雅黑"/>
                <a:ea typeface="微软雅黑"/>
              </a:rPr>
              <a:t>（随机扰动</a:t>
            </a:r>
            <a:r>
              <a:rPr lang="en-US" altLang="zh-CN" dirty="0">
                <a:solidFill>
                  <a:prstClr val="black"/>
                </a:solidFill>
                <a:latin typeface="微软雅黑"/>
                <a:ea typeface="微软雅黑"/>
              </a:rPr>
              <a:t>+</a:t>
            </a:r>
            <a:r>
              <a:rPr lang="zh-CN" altLang="en-US" dirty="0">
                <a:solidFill>
                  <a:prstClr val="black"/>
                </a:solidFill>
                <a:latin typeface="微软雅黑"/>
                <a:ea typeface="微软雅黑"/>
              </a:rPr>
              <a:t>两级评估）与</a:t>
            </a:r>
            <a:r>
              <a:rPr lang="zh-CN" altLang="en-US" b="1" dirty="0">
                <a:solidFill>
                  <a:prstClr val="black"/>
                </a:solidFill>
                <a:latin typeface="微软雅黑"/>
                <a:ea typeface="微软雅黑"/>
              </a:rPr>
              <a:t>实验组二</a:t>
            </a:r>
            <a:r>
              <a:rPr lang="zh-CN" altLang="en-US" dirty="0">
                <a:solidFill>
                  <a:prstClr val="black"/>
                </a:solidFill>
                <a:latin typeface="微软雅黑"/>
                <a:ea typeface="微软雅黑"/>
              </a:rPr>
              <a:t>（基于 </a:t>
            </a:r>
            <a:r>
              <a:rPr lang="en-US" altLang="zh-CN" dirty="0">
                <a:solidFill>
                  <a:prstClr val="black"/>
                </a:solidFill>
                <a:latin typeface="微软雅黑"/>
                <a:ea typeface="微软雅黑"/>
              </a:rPr>
              <a:t>MCTS </a:t>
            </a:r>
            <a:r>
              <a:rPr lang="zh-CN" altLang="en-US" dirty="0">
                <a:solidFill>
                  <a:prstClr val="black"/>
                </a:solidFill>
                <a:latin typeface="微软雅黑"/>
                <a:ea typeface="微软雅黑"/>
              </a:rPr>
              <a:t>的算子动态优选）三组平行实验，全方位评估空白符对抗攻击的</a:t>
            </a:r>
            <a:r>
              <a:rPr lang="zh-CN" altLang="en-US" b="1" dirty="0">
                <a:solidFill>
                  <a:prstClr val="black"/>
                </a:solidFill>
                <a:latin typeface="微软雅黑"/>
                <a:ea typeface="微软雅黑"/>
              </a:rPr>
              <a:t>成功率 </a:t>
            </a:r>
            <a:r>
              <a:rPr lang="en-US" altLang="zh-CN" b="1" dirty="0">
                <a:solidFill>
                  <a:prstClr val="black"/>
                </a:solidFill>
                <a:latin typeface="微软雅黑"/>
                <a:ea typeface="微软雅黑"/>
              </a:rPr>
              <a:t>(ASR)</a:t>
            </a:r>
            <a:r>
              <a:rPr lang="zh-CN" altLang="en-US" dirty="0">
                <a:solidFill>
                  <a:prstClr val="black"/>
                </a:solidFill>
                <a:latin typeface="微软雅黑"/>
                <a:ea typeface="微软雅黑"/>
              </a:rPr>
              <a:t> 与</a:t>
            </a:r>
            <a:r>
              <a:rPr lang="zh-CN" altLang="en-US" b="1" dirty="0">
                <a:solidFill>
                  <a:prstClr val="black"/>
                </a:solidFill>
                <a:latin typeface="微软雅黑"/>
                <a:ea typeface="微软雅黑"/>
              </a:rPr>
              <a:t>开销 </a:t>
            </a:r>
            <a:r>
              <a:rPr lang="en-US" altLang="zh-CN" b="1" dirty="0">
                <a:solidFill>
                  <a:prstClr val="black"/>
                </a:solidFill>
                <a:latin typeface="微软雅黑"/>
                <a:ea typeface="微软雅黑"/>
              </a:rPr>
              <a:t>(AQ)</a:t>
            </a:r>
            <a:r>
              <a:rPr lang="zh-CN" altLang="en-US" dirty="0">
                <a:solidFill>
                  <a:prstClr val="black"/>
                </a:solidFill>
                <a:latin typeface="微软雅黑"/>
                <a:ea typeface="微软雅黑"/>
              </a:rPr>
              <a:t>，并最终量化</a:t>
            </a:r>
            <a:r>
              <a:rPr lang="zh-CN" altLang="en-US" b="1" dirty="0">
                <a:solidFill>
                  <a:prstClr val="black"/>
                </a:solidFill>
                <a:latin typeface="微软雅黑"/>
                <a:ea typeface="微软雅黑"/>
              </a:rPr>
              <a:t>算子影响力排名</a:t>
            </a:r>
            <a:r>
              <a:rPr lang="zh-CN" altLang="en-US" dirty="0">
                <a:solidFill>
                  <a:prstClr val="black"/>
                </a:solidFill>
                <a:latin typeface="微软雅黑"/>
                <a:ea typeface="微软雅黑"/>
              </a:rPr>
              <a:t>。</a:t>
            </a:r>
          </a:p>
        </p:txBody>
      </p:sp>
    </p:spTree>
    <p:extLst>
      <p:ext uri="{BB962C8B-B14F-4D97-AF65-F5344CB8AC3E}">
        <p14:creationId xmlns:p14="http://schemas.microsoft.com/office/powerpoint/2010/main" val="9552360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CAAA8-7286-8B1E-8D01-3CD64B13366B}"/>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397BDBD8-9A4C-F226-F058-89E5698C5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09" y="1497353"/>
            <a:ext cx="8602202" cy="4791871"/>
          </a:xfrm>
          <a:prstGeom prst="rect">
            <a:avLst/>
          </a:prstGeom>
        </p:spPr>
      </p:pic>
      <p:sp>
        <p:nvSpPr>
          <p:cNvPr id="3" name="标题 2">
            <a:extLst>
              <a:ext uri="{FF2B5EF4-FFF2-40B4-BE49-F238E27FC236}">
                <a16:creationId xmlns:a16="http://schemas.microsoft.com/office/drawing/2014/main" id="{D48307E7-5E2E-B52C-F71E-A18A724EB698}"/>
              </a:ext>
            </a:extLst>
          </p:cNvPr>
          <p:cNvSpPr>
            <a:spLocks noGrp="1"/>
          </p:cNvSpPr>
          <p:nvPr>
            <p:ph type="title"/>
          </p:nvPr>
        </p:nvSpPr>
        <p:spPr/>
        <p:txBody>
          <a:bodyPr>
            <a:noAutofit/>
          </a:bodyPr>
          <a:lstStyle/>
          <a:p>
            <a:r>
              <a:rPr lang="en-US" altLang="zh-CN" dirty="0">
                <a:solidFill>
                  <a:schemeClr val="tx1"/>
                </a:solidFill>
                <a:ea typeface="华文中宋" panose="02010600040101010101" pitchFamily="2" charset="-122"/>
              </a:rPr>
              <a:t>A single-whitespace rewards jailbreak for LLMs</a:t>
            </a:r>
          </a:p>
        </p:txBody>
      </p:sp>
      <p:sp>
        <p:nvSpPr>
          <p:cNvPr id="7" name="内容占位符 1">
            <a:extLst>
              <a:ext uri="{FF2B5EF4-FFF2-40B4-BE49-F238E27FC236}">
                <a16:creationId xmlns:a16="http://schemas.microsoft.com/office/drawing/2014/main" id="{ED33F191-75F3-220B-B5B4-219BC098E2C0}"/>
              </a:ext>
            </a:extLst>
          </p:cNvPr>
          <p:cNvSpPr>
            <a:spLocks noGrp="1"/>
          </p:cNvSpPr>
          <p:nvPr>
            <p:ph idx="1"/>
          </p:nvPr>
        </p:nvSpPr>
        <p:spPr>
          <a:xfrm>
            <a:off x="1" y="704426"/>
            <a:ext cx="12191997" cy="5696373"/>
          </a:xfrm>
        </p:spPr>
        <p:txBody>
          <a:bodyPr>
            <a:noAutofit/>
          </a:bodyPr>
          <a:lstStyle/>
          <a:p>
            <a:r>
              <a:rPr lang="en-US" altLang="zh-CN" sz="2200" b="1" dirty="0"/>
              <a:t>PPPI</a:t>
            </a:r>
            <a:r>
              <a:rPr lang="zh-CN" altLang="en-US" sz="2200" b="1" dirty="0"/>
              <a:t>：</a:t>
            </a:r>
            <a:r>
              <a:rPr lang="zh-CN" altLang="en-US" sz="2200" dirty="0"/>
              <a:t>将恶意输入伪装为结构化的 </a:t>
            </a:r>
            <a:r>
              <a:rPr lang="en-US" altLang="zh-CN" sz="2200" dirty="0"/>
              <a:t>policy/system </a:t>
            </a:r>
            <a:r>
              <a:rPr lang="zh-CN" altLang="en-US" sz="2200" dirty="0"/>
              <a:t>指令文件，诱导 </a:t>
            </a:r>
            <a:r>
              <a:rPr lang="en-US" altLang="zh-CN" sz="2200" dirty="0"/>
              <a:t>LLM </a:t>
            </a:r>
            <a:r>
              <a:rPr lang="zh-CN" altLang="en-US" sz="2200" dirty="0"/>
              <a:t>将其误判为高优先级的内部规则并执行，从而绕过安全对齐机制。</a:t>
            </a:r>
          </a:p>
        </p:txBody>
      </p:sp>
      <p:sp>
        <p:nvSpPr>
          <p:cNvPr id="2" name="Rectangle 1">
            <a:extLst>
              <a:ext uri="{FF2B5EF4-FFF2-40B4-BE49-F238E27FC236}">
                <a16:creationId xmlns:a16="http://schemas.microsoft.com/office/drawing/2014/main" id="{61E101D4-E811-DD00-AAE5-8371C24C68CF}"/>
              </a:ext>
            </a:extLst>
          </p:cNvPr>
          <p:cNvSpPr txBox="1">
            <a:spLocks noChangeArrowheads="1"/>
          </p:cNvSpPr>
          <p:nvPr/>
        </p:nvSpPr>
        <p:spPr bwMode="auto">
          <a:xfrm>
            <a:off x="0" y="6400800"/>
            <a:ext cx="12192000" cy="465589"/>
          </a:xfrm>
          <a:prstGeom prst="rect">
            <a:avLst/>
          </a:prstGeom>
          <a:solidFill>
            <a:srgbClr val="111111"/>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Gong X, Li M, Zhang Y, et al. PAPILLON: Efficient and stealthy fuzz Testing-Powered jailbreaks for LLMs. </a:t>
            </a:r>
            <a:r>
              <a:rPr lang="en-US" altLang="zh-CN" sz="1200" kern="0" dirty="0">
                <a:solidFill>
                  <a:prstClr val="white">
                    <a:lumMod val="75000"/>
                  </a:prstClr>
                </a:solidFill>
                <a:latin typeface="Georgia" panose="02040502050405020303" pitchFamily="18" charset="0"/>
                <a:ea typeface="华文中宋" panose="02010600040101010101" pitchFamily="2" charset="-122"/>
                <a:cs typeface="ヒラギノ角ゴ ProN W6" charset="0"/>
                <a:sym typeface="Arial Bold" charset="0"/>
              </a:rPr>
              <a:t>The </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34th USENIX Security Symposium (USENIX Security 25). 2025: 2401-2420. | Sestito, K., 2025.Novel universal bypass for all major LLMs. URL: </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hlinkClick r:id="rId4"/>
              </a:rPr>
              <a:t>https://hiddenlayer.com/innovation-hub/novel-universal-bypass-for-all-major-llms/</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a:t>
            </a:r>
          </a:p>
        </p:txBody>
      </p:sp>
      <p:sp>
        <p:nvSpPr>
          <p:cNvPr id="6" name="矩形 5">
            <a:extLst>
              <a:ext uri="{FF2B5EF4-FFF2-40B4-BE49-F238E27FC236}">
                <a16:creationId xmlns:a16="http://schemas.microsoft.com/office/drawing/2014/main" id="{9C2B1097-EFD2-8842-6A61-B6352BD990BE}"/>
              </a:ext>
            </a:extLst>
          </p:cNvPr>
          <p:cNvSpPr/>
          <p:nvPr>
            <p:custDataLst>
              <p:tags r:id="rId1"/>
            </p:custDataLst>
          </p:nvPr>
        </p:nvSpPr>
        <p:spPr>
          <a:xfrm>
            <a:off x="8904974" y="1497353"/>
            <a:ext cx="3105671" cy="4791871"/>
          </a:xfrm>
          <a:prstGeom prst="rect">
            <a:avLst/>
          </a:prstGeom>
          <a:solidFill>
            <a:schemeClr val="accent1">
              <a:lumMod val="20000"/>
              <a:lumOff val="80000"/>
            </a:schemeClr>
          </a:solidFill>
          <a:ln w="19050">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eaLnBrk="1" fontAlgn="auto" hangingPunct="1">
              <a:spcBef>
                <a:spcPts val="0"/>
              </a:spcBef>
              <a:spcAft>
                <a:spcPts val="0"/>
              </a:spcAft>
            </a:pPr>
            <a:r>
              <a:rPr lang="zh-CN" altLang="en-US" sz="2200" dirty="0">
                <a:solidFill>
                  <a:prstClr val="black"/>
                </a:solidFill>
                <a:latin typeface="Arial"/>
                <a:ea typeface="微软雅黑"/>
              </a:rPr>
              <a:t>依托</a:t>
            </a:r>
            <a:r>
              <a:rPr lang="en-US" altLang="zh-CN" sz="2200" b="1" dirty="0">
                <a:solidFill>
                  <a:prstClr val="black"/>
                </a:solidFill>
                <a:latin typeface="Arial"/>
                <a:ea typeface="微软雅黑"/>
              </a:rPr>
              <a:t>PPPI </a:t>
            </a:r>
            <a:r>
              <a:rPr lang="zh-CN" altLang="en-US" sz="2200" b="1" dirty="0">
                <a:solidFill>
                  <a:prstClr val="black"/>
                </a:solidFill>
                <a:latin typeface="Arial"/>
                <a:ea typeface="微软雅黑"/>
              </a:rPr>
              <a:t>范式</a:t>
            </a:r>
            <a:r>
              <a:rPr lang="zh-CN" altLang="en-US" sz="2200" dirty="0">
                <a:solidFill>
                  <a:prstClr val="black"/>
                </a:solidFill>
                <a:latin typeface="Arial"/>
                <a:ea typeface="微软雅黑"/>
              </a:rPr>
              <a:t>构建含 </a:t>
            </a:r>
            <a:r>
              <a:rPr lang="en-US" altLang="zh-CN" sz="2200" dirty="0">
                <a:solidFill>
                  <a:prstClr val="black"/>
                </a:solidFill>
                <a:latin typeface="Arial"/>
                <a:ea typeface="微软雅黑"/>
              </a:rPr>
              <a:t>XML </a:t>
            </a:r>
            <a:r>
              <a:rPr lang="zh-CN" altLang="en-US" sz="2200" dirty="0">
                <a:solidFill>
                  <a:prstClr val="black"/>
                </a:solidFill>
                <a:latin typeface="Arial"/>
                <a:ea typeface="微软雅黑"/>
              </a:rPr>
              <a:t>特征的结构化攻击基线，并集成全链路随机策略，对 </a:t>
            </a:r>
            <a:r>
              <a:rPr lang="en-US" altLang="zh-CN" sz="2200" dirty="0">
                <a:solidFill>
                  <a:prstClr val="black"/>
                </a:solidFill>
                <a:latin typeface="Arial"/>
                <a:ea typeface="微软雅黑"/>
              </a:rPr>
              <a:t>Policy </a:t>
            </a:r>
            <a:r>
              <a:rPr lang="zh-CN" altLang="en-US" sz="2200" dirty="0">
                <a:solidFill>
                  <a:prstClr val="black"/>
                </a:solidFill>
                <a:latin typeface="Arial"/>
                <a:ea typeface="微软雅黑"/>
              </a:rPr>
              <a:t>文件实施</a:t>
            </a:r>
            <a:r>
              <a:rPr lang="zh-CN" altLang="en-US" sz="2200" b="1" dirty="0">
                <a:solidFill>
                  <a:prstClr val="black"/>
                </a:solidFill>
                <a:latin typeface="Arial"/>
                <a:ea typeface="微软雅黑"/>
              </a:rPr>
              <a:t>位置、种类、数量</a:t>
            </a:r>
            <a:r>
              <a:rPr lang="zh-CN" altLang="en-US" sz="2200" dirty="0">
                <a:solidFill>
                  <a:prstClr val="black"/>
                </a:solidFill>
                <a:latin typeface="Arial"/>
                <a:ea typeface="微软雅黑"/>
              </a:rPr>
              <a:t>的三维空白符扰动。最终通过双级评估机制对比扰动前后的 </a:t>
            </a:r>
            <a:r>
              <a:rPr lang="en-US" altLang="zh-CN" sz="2200" b="1" dirty="0">
                <a:solidFill>
                  <a:prstClr val="black"/>
                </a:solidFill>
                <a:latin typeface="Arial"/>
                <a:ea typeface="微软雅黑"/>
              </a:rPr>
              <a:t>ASR</a:t>
            </a:r>
            <a:r>
              <a:rPr lang="zh-CN" altLang="en-US" sz="2200" b="1" dirty="0">
                <a:solidFill>
                  <a:prstClr val="black"/>
                </a:solidFill>
                <a:latin typeface="Arial"/>
                <a:ea typeface="微软雅黑"/>
              </a:rPr>
              <a:t>（攻击成功率）变化</a:t>
            </a:r>
            <a:r>
              <a:rPr lang="zh-CN" altLang="en-US" sz="2200" dirty="0">
                <a:solidFill>
                  <a:prstClr val="black"/>
                </a:solidFill>
                <a:latin typeface="Arial"/>
                <a:ea typeface="微软雅黑"/>
              </a:rPr>
              <a:t>，以此量化验证该策略在规避模型防御与提升越狱效能方面的核心价值。</a:t>
            </a:r>
            <a:endParaRPr lang="zh-CN" altLang="en-US" sz="2200" dirty="0">
              <a:solidFill>
                <a:prstClr val="black"/>
              </a:solidFill>
              <a:latin typeface="微软雅黑"/>
              <a:ea typeface="微软雅黑"/>
            </a:endParaRPr>
          </a:p>
        </p:txBody>
      </p:sp>
    </p:spTree>
    <p:extLst>
      <p:ext uri="{BB962C8B-B14F-4D97-AF65-F5344CB8AC3E}">
        <p14:creationId xmlns:p14="http://schemas.microsoft.com/office/powerpoint/2010/main" val="40663351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DB873-4A97-BCC7-72A3-C669283AB71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3E5EB1D-2748-30E2-E5F1-E0D90CD04771}"/>
              </a:ext>
            </a:extLst>
          </p:cNvPr>
          <p:cNvSpPr>
            <a:spLocks noGrp="1"/>
          </p:cNvSpPr>
          <p:nvPr>
            <p:ph type="title"/>
          </p:nvPr>
        </p:nvSpPr>
        <p:spPr/>
        <p:txBody>
          <a:bodyPr>
            <a:noAutofit/>
          </a:bodyPr>
          <a:lstStyle/>
          <a:p>
            <a:r>
              <a:rPr lang="en-US" altLang="zh-CN" dirty="0">
                <a:solidFill>
                  <a:schemeClr val="tx1"/>
                </a:solidFill>
                <a:ea typeface="华文中宋" panose="02010600040101010101" pitchFamily="2" charset="-122"/>
              </a:rPr>
              <a:t>A single-whitespace rewards jailbreak for LLMs</a:t>
            </a:r>
          </a:p>
        </p:txBody>
      </p:sp>
      <p:sp>
        <p:nvSpPr>
          <p:cNvPr id="9" name="矩形 8">
            <a:extLst>
              <a:ext uri="{FF2B5EF4-FFF2-40B4-BE49-F238E27FC236}">
                <a16:creationId xmlns:a16="http://schemas.microsoft.com/office/drawing/2014/main" id="{69C3618D-413F-0AD1-3B75-68BCD230C87D}"/>
              </a:ext>
            </a:extLst>
          </p:cNvPr>
          <p:cNvSpPr/>
          <p:nvPr>
            <p:custDataLst>
              <p:tags r:id="rId1"/>
            </p:custDataLst>
          </p:nvPr>
        </p:nvSpPr>
        <p:spPr>
          <a:xfrm>
            <a:off x="126682" y="5732906"/>
            <a:ext cx="11915793" cy="1102935"/>
          </a:xfrm>
          <a:prstGeom prst="rect">
            <a:avLst/>
          </a:prstGeom>
          <a:solidFill>
            <a:schemeClr val="accent1">
              <a:lumMod val="20000"/>
              <a:lumOff val="80000"/>
            </a:schemeClr>
          </a:solidFill>
          <a:ln w="19050">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eaLnBrk="1" fontAlgn="auto" hangingPunct="1">
              <a:spcBef>
                <a:spcPts val="0"/>
              </a:spcBef>
              <a:spcAft>
                <a:spcPts val="0"/>
              </a:spcAft>
            </a:pPr>
            <a:r>
              <a:rPr lang="zh-CN" altLang="en-US" sz="2000" dirty="0">
                <a:solidFill>
                  <a:prstClr val="black"/>
                </a:solidFill>
                <a:latin typeface="Arial"/>
                <a:ea typeface="微软雅黑"/>
              </a:rPr>
              <a:t>基于</a:t>
            </a:r>
            <a:r>
              <a:rPr lang="en-US" altLang="zh-CN" sz="2000" dirty="0">
                <a:solidFill>
                  <a:prstClr val="black"/>
                </a:solidFill>
                <a:latin typeface="Arial"/>
                <a:ea typeface="微软雅黑"/>
              </a:rPr>
              <a:t>7</a:t>
            </a:r>
            <a:r>
              <a:rPr lang="zh-CN" altLang="en-US" sz="2000" dirty="0">
                <a:solidFill>
                  <a:prstClr val="black"/>
                </a:solidFill>
                <a:latin typeface="Arial"/>
                <a:ea typeface="微软雅黑"/>
              </a:rPr>
              <a:t>种异构模型和</a:t>
            </a:r>
            <a:r>
              <a:rPr lang="en-US" altLang="zh-CN" sz="2000" dirty="0">
                <a:solidFill>
                  <a:prstClr val="black"/>
                </a:solidFill>
                <a:latin typeface="Arial"/>
                <a:ea typeface="微软雅黑"/>
              </a:rPr>
              <a:t>2</a:t>
            </a:r>
            <a:r>
              <a:rPr lang="zh-CN" altLang="en-US" sz="2000" dirty="0">
                <a:solidFill>
                  <a:prstClr val="black"/>
                </a:solidFill>
                <a:latin typeface="Arial"/>
                <a:ea typeface="微软雅黑"/>
              </a:rPr>
              <a:t>种异构数据集的全景测评，通过在 </a:t>
            </a:r>
            <a:r>
              <a:rPr lang="en-US" altLang="zh-CN" sz="2000" dirty="0">
                <a:solidFill>
                  <a:prstClr val="black"/>
                </a:solidFill>
                <a:latin typeface="Arial"/>
                <a:ea typeface="微软雅黑"/>
              </a:rPr>
              <a:t>PAPILLON </a:t>
            </a:r>
            <a:r>
              <a:rPr lang="zh-CN" altLang="en-US" sz="2000" dirty="0">
                <a:solidFill>
                  <a:prstClr val="black"/>
                </a:solidFill>
                <a:latin typeface="Arial"/>
                <a:ea typeface="微软雅黑"/>
              </a:rPr>
              <a:t>语义变异与 </a:t>
            </a:r>
            <a:r>
              <a:rPr lang="en-US" altLang="zh-CN" sz="2000" dirty="0">
                <a:solidFill>
                  <a:prstClr val="black"/>
                </a:solidFill>
                <a:latin typeface="Arial"/>
                <a:ea typeface="微软雅黑"/>
              </a:rPr>
              <a:t>PPPI </a:t>
            </a:r>
            <a:r>
              <a:rPr lang="zh-CN" altLang="en-US" sz="2000" dirty="0">
                <a:solidFill>
                  <a:prstClr val="black"/>
                </a:solidFill>
                <a:latin typeface="Arial"/>
                <a:ea typeface="微软雅黑"/>
              </a:rPr>
              <a:t>结构化伪装中开展</a:t>
            </a:r>
            <a:r>
              <a:rPr lang="zh-CN" altLang="en-US" sz="2000" b="1" dirty="0">
                <a:solidFill>
                  <a:prstClr val="black"/>
                </a:solidFill>
                <a:latin typeface="Arial"/>
                <a:ea typeface="微软雅黑"/>
              </a:rPr>
              <a:t>双轨并行消融实验</a:t>
            </a:r>
            <a:r>
              <a:rPr lang="zh-CN" altLang="en-US" sz="2000" dirty="0">
                <a:solidFill>
                  <a:prstClr val="black"/>
                </a:solidFill>
                <a:latin typeface="Arial"/>
                <a:ea typeface="微软雅黑"/>
              </a:rPr>
              <a:t>，验证空白符扰动在跨域场景下的鲁棒性及其作为通用增强算子的显著效能。</a:t>
            </a:r>
          </a:p>
        </p:txBody>
      </p:sp>
      <p:pic>
        <p:nvPicPr>
          <p:cNvPr id="12" name="图片 11">
            <a:extLst>
              <a:ext uri="{FF2B5EF4-FFF2-40B4-BE49-F238E27FC236}">
                <a16:creationId xmlns:a16="http://schemas.microsoft.com/office/drawing/2014/main" id="{DA44C2ED-4C7E-1B67-DD07-5B8F6D8D7B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3449" y="1276770"/>
            <a:ext cx="3611869" cy="4017507"/>
          </a:xfrm>
          <a:prstGeom prst="rect">
            <a:avLst/>
          </a:prstGeom>
        </p:spPr>
      </p:pic>
      <p:pic>
        <p:nvPicPr>
          <p:cNvPr id="13" name="图片 12">
            <a:extLst>
              <a:ext uri="{FF2B5EF4-FFF2-40B4-BE49-F238E27FC236}">
                <a16:creationId xmlns:a16="http://schemas.microsoft.com/office/drawing/2014/main" id="{732E1240-5D10-00C2-1D38-E781386A3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60" y="784874"/>
            <a:ext cx="8013107" cy="4846108"/>
          </a:xfrm>
          <a:prstGeom prst="rect">
            <a:avLst/>
          </a:prstGeom>
        </p:spPr>
      </p:pic>
    </p:spTree>
    <p:extLst>
      <p:ext uri="{BB962C8B-B14F-4D97-AF65-F5344CB8AC3E}">
        <p14:creationId xmlns:p14="http://schemas.microsoft.com/office/powerpoint/2010/main" val="36001661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A23C8479-BDA4-17B4-B3CB-CE15100BEF0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3E9CF5B2-B7A9-ED0B-D647-57714F5E1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126" b="4505"/>
          <a:stretch/>
        </p:blipFill>
        <p:spPr>
          <a:xfrm>
            <a:off x="0" y="0"/>
            <a:ext cx="12191999" cy="5443151"/>
          </a:xfrm>
          <a:prstGeom prst="rect">
            <a:avLst/>
          </a:prstGeom>
          <a:effectLst>
            <a:softEdge rad="190500"/>
          </a:effectLst>
        </p:spPr>
      </p:pic>
      <p:sp>
        <p:nvSpPr>
          <p:cNvPr id="4" name="TextBox 3">
            <a:extLst>
              <a:ext uri="{FF2B5EF4-FFF2-40B4-BE49-F238E27FC236}">
                <a16:creationId xmlns:a16="http://schemas.microsoft.com/office/drawing/2014/main" id="{00739C60-74E2-D248-E7FB-757F57559547}"/>
              </a:ext>
            </a:extLst>
          </p:cNvPr>
          <p:cNvSpPr txBox="1"/>
          <p:nvPr/>
        </p:nvSpPr>
        <p:spPr>
          <a:xfrm>
            <a:off x="0" y="5443151"/>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Times New Roman" pitchFamily="18" charset="0"/>
                <a:ea typeface="华文中宋" pitchFamily="2" charset="-122"/>
                <a:cs typeface="Times New Roman" pitchFamily="18" charset="0"/>
              </a:rPr>
              <a:t>Native misspellings reward jailbreak for LLMs</a:t>
            </a:r>
          </a:p>
        </p:txBody>
      </p:sp>
    </p:spTree>
    <p:extLst>
      <p:ext uri="{BB962C8B-B14F-4D97-AF65-F5344CB8AC3E}">
        <p14:creationId xmlns:p14="http://schemas.microsoft.com/office/powerpoint/2010/main" val="34199976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35D9C-E6B7-CDD6-04EA-2E4F601E38C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ED45332-9458-4892-1243-F24A0079E3C1}"/>
              </a:ext>
            </a:extLst>
          </p:cNvPr>
          <p:cNvSpPr>
            <a:spLocks noGrp="1"/>
          </p:cNvSpPr>
          <p:nvPr>
            <p:ph type="title"/>
          </p:nvPr>
        </p:nvSpPr>
        <p:spPr/>
        <p:txBody>
          <a:bodyPr>
            <a:noAutofit/>
          </a:bodyPr>
          <a:lstStyle/>
          <a:p>
            <a:r>
              <a:rPr lang="en-US" altLang="zh-CN" dirty="0">
                <a:solidFill>
                  <a:schemeClr val="tx1"/>
                </a:solidFill>
                <a:ea typeface="华文中宋" panose="02010600040101010101" pitchFamily="2" charset="-122"/>
              </a:rPr>
              <a:t>Native misspellings reward jailbreak for LLMs</a:t>
            </a:r>
          </a:p>
        </p:txBody>
      </p:sp>
      <p:sp>
        <p:nvSpPr>
          <p:cNvPr id="2" name="矩形 1">
            <a:extLst>
              <a:ext uri="{FF2B5EF4-FFF2-40B4-BE49-F238E27FC236}">
                <a16:creationId xmlns:a16="http://schemas.microsoft.com/office/drawing/2014/main" id="{B246C2A5-BCB6-CE44-2EC2-D1CEE2D42765}"/>
              </a:ext>
            </a:extLst>
          </p:cNvPr>
          <p:cNvSpPr/>
          <p:nvPr>
            <p:custDataLst>
              <p:tags r:id="rId1"/>
            </p:custDataLst>
          </p:nvPr>
        </p:nvSpPr>
        <p:spPr>
          <a:xfrm>
            <a:off x="8925619" y="1149506"/>
            <a:ext cx="3105671" cy="4727575"/>
          </a:xfrm>
          <a:prstGeom prst="rect">
            <a:avLst/>
          </a:prstGeom>
          <a:solidFill>
            <a:schemeClr val="accent1">
              <a:lumMod val="20000"/>
              <a:lumOff val="80000"/>
            </a:schemeClr>
          </a:solidFill>
          <a:ln w="19050">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just" eaLnBrk="1" fontAlgn="auto" hangingPunct="1">
              <a:lnSpc>
                <a:spcPts val="2800"/>
              </a:lnSpc>
              <a:spcBef>
                <a:spcPts val="0"/>
              </a:spcBef>
              <a:spcAft>
                <a:spcPts val="0"/>
              </a:spcAft>
              <a:defRPr/>
            </a:pPr>
            <a:r>
              <a:rPr lang="zh-CN" altLang="en-US" sz="2000" dirty="0">
                <a:solidFill>
                  <a:prstClr val="black"/>
                </a:solidFill>
                <a:latin typeface="Arial"/>
                <a:ea typeface="微软雅黑"/>
              </a:rPr>
              <a:t>基于 </a:t>
            </a:r>
            <a:r>
              <a:rPr lang="en-US" altLang="zh-CN" sz="2000" dirty="0">
                <a:solidFill>
                  <a:prstClr val="black"/>
                </a:solidFill>
                <a:latin typeface="Arial"/>
                <a:ea typeface="微软雅黑"/>
              </a:rPr>
              <a:t>NLTK </a:t>
            </a:r>
            <a:r>
              <a:rPr lang="zh-CN" altLang="en-US" sz="2000" dirty="0">
                <a:solidFill>
                  <a:prstClr val="black"/>
                </a:solidFill>
                <a:latin typeface="Arial"/>
                <a:ea typeface="微软雅黑"/>
              </a:rPr>
              <a:t>数据的词性分布特征，本方案实施</a:t>
            </a:r>
            <a:r>
              <a:rPr lang="zh-CN" altLang="en-US" sz="2000" b="1" dirty="0">
                <a:solidFill>
                  <a:prstClr val="black"/>
                </a:solidFill>
                <a:latin typeface="Arial"/>
                <a:ea typeface="微软雅黑"/>
              </a:rPr>
              <a:t>长度自适应生成</a:t>
            </a:r>
            <a:r>
              <a:rPr lang="zh-CN" altLang="en-US" sz="2000" dirty="0">
                <a:solidFill>
                  <a:prstClr val="black"/>
                </a:solidFill>
                <a:latin typeface="Arial"/>
                <a:ea typeface="微软雅黑"/>
              </a:rPr>
              <a:t>流程：短词由 </a:t>
            </a:r>
            <a:r>
              <a:rPr lang="en-US" altLang="zh-CN" sz="2000" dirty="0">
                <a:solidFill>
                  <a:prstClr val="black"/>
                </a:solidFill>
                <a:latin typeface="Arial"/>
                <a:ea typeface="微软雅黑"/>
              </a:rPr>
              <a:t>Llama3 </a:t>
            </a:r>
            <a:r>
              <a:rPr lang="zh-CN" altLang="en-US" sz="2000" dirty="0">
                <a:solidFill>
                  <a:prstClr val="black"/>
                </a:solidFill>
                <a:latin typeface="Arial"/>
                <a:ea typeface="微软雅黑"/>
              </a:rPr>
              <a:t>快速生成，长词采用</a:t>
            </a:r>
            <a:r>
              <a:rPr lang="zh-CN" altLang="en-US" sz="2000" b="1" dirty="0">
                <a:solidFill>
                  <a:prstClr val="black"/>
                </a:solidFill>
                <a:latin typeface="Arial"/>
                <a:ea typeface="微软雅黑"/>
              </a:rPr>
              <a:t>“对抗网络</a:t>
            </a:r>
            <a:r>
              <a:rPr lang="en-US" altLang="zh-CN" sz="2000" b="1" dirty="0">
                <a:solidFill>
                  <a:prstClr val="black"/>
                </a:solidFill>
                <a:latin typeface="Arial"/>
                <a:ea typeface="微软雅黑"/>
              </a:rPr>
              <a:t>+</a:t>
            </a:r>
            <a:r>
              <a:rPr lang="zh-CN" altLang="en-US" sz="2000" b="1" dirty="0">
                <a:solidFill>
                  <a:prstClr val="black"/>
                </a:solidFill>
                <a:latin typeface="Arial"/>
                <a:ea typeface="微软雅黑"/>
              </a:rPr>
              <a:t>扰动算子”</a:t>
            </a:r>
            <a:r>
              <a:rPr lang="zh-CN" altLang="en-US" sz="2000" dirty="0">
                <a:solidFill>
                  <a:prstClr val="black"/>
                </a:solidFill>
                <a:latin typeface="Arial"/>
                <a:ea typeface="微软雅黑"/>
              </a:rPr>
              <a:t>混合策略进行模拟。最后通过 </a:t>
            </a:r>
            <a:r>
              <a:rPr lang="en-US" altLang="zh-CN" sz="2000" dirty="0">
                <a:solidFill>
                  <a:prstClr val="black"/>
                </a:solidFill>
                <a:latin typeface="Arial"/>
                <a:ea typeface="微软雅黑"/>
              </a:rPr>
              <a:t>Google Books Ngram Corpus</a:t>
            </a:r>
            <a:r>
              <a:rPr lang="zh-CN" altLang="en-US" sz="2000" dirty="0">
                <a:solidFill>
                  <a:prstClr val="black"/>
                </a:solidFill>
                <a:latin typeface="Arial"/>
                <a:ea typeface="微软雅黑"/>
              </a:rPr>
              <a:t>进行严格的频次过滤，以构建高质量、符合真实场景的拼写错误语料库。</a:t>
            </a:r>
            <a:endParaRPr lang="zh-CN" altLang="en-US" sz="2000" dirty="0">
              <a:solidFill>
                <a:prstClr val="black"/>
              </a:solidFill>
              <a:latin typeface="微软雅黑"/>
              <a:ea typeface="微软雅黑"/>
            </a:endParaRPr>
          </a:p>
        </p:txBody>
      </p:sp>
      <p:sp>
        <p:nvSpPr>
          <p:cNvPr id="4" name="文本框 3">
            <a:extLst>
              <a:ext uri="{FF2B5EF4-FFF2-40B4-BE49-F238E27FC236}">
                <a16:creationId xmlns:a16="http://schemas.microsoft.com/office/drawing/2014/main" id="{836A025A-9EEE-3A30-EE1A-7ACAF0015A07}"/>
              </a:ext>
            </a:extLst>
          </p:cNvPr>
          <p:cNvSpPr txBox="1"/>
          <p:nvPr/>
        </p:nvSpPr>
        <p:spPr>
          <a:xfrm>
            <a:off x="2887889" y="6261070"/>
            <a:ext cx="62495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4874CB">
                    <a:lumMod val="75000"/>
                  </a:srgbClr>
                </a:solidFill>
                <a:effectLst/>
                <a:uLnTx/>
                <a:uFillTx/>
                <a:latin typeface="Arial"/>
                <a:ea typeface="微软雅黑"/>
                <a:cs typeface="+mn-cs"/>
              </a:rPr>
              <a:t>1800~2022</a:t>
            </a:r>
            <a:r>
              <a:rPr kumimoji="0" lang="zh-CN" altLang="en-US" sz="2000" b="1" i="0" u="none" strike="noStrike" kern="1200" cap="none" spc="0" normalizeH="0" baseline="0" noProof="0" dirty="0">
                <a:ln>
                  <a:noFill/>
                </a:ln>
                <a:solidFill>
                  <a:srgbClr val="4874CB">
                    <a:lumMod val="75000"/>
                  </a:srgbClr>
                </a:solidFill>
                <a:effectLst/>
                <a:uLnTx/>
                <a:uFillTx/>
                <a:latin typeface="Arial"/>
                <a:ea typeface="微软雅黑"/>
                <a:cs typeface="+mn-cs"/>
              </a:rPr>
              <a:t>年</a:t>
            </a:r>
            <a:r>
              <a:rPr kumimoji="0" lang="zh-CN" altLang="en-US" sz="2000" b="1" i="0" u="none" strike="noStrike" kern="1200" cap="none" spc="0" normalizeH="0" baseline="0" noProof="0" dirty="0">
                <a:ln>
                  <a:noFill/>
                </a:ln>
                <a:solidFill>
                  <a:prstClr val="black"/>
                </a:solidFill>
                <a:effectLst/>
                <a:uLnTx/>
                <a:uFillTx/>
                <a:latin typeface="Arial"/>
                <a:ea typeface="微软雅黑"/>
                <a:cs typeface="+mn-cs"/>
              </a:rPr>
              <a:t>的时间跨度、</a:t>
            </a:r>
            <a:r>
              <a:rPr kumimoji="0" lang="en-US" altLang="zh-CN" sz="2000" b="1" i="0" u="none" strike="noStrike" kern="1200" cap="none" spc="0" normalizeH="0" baseline="0" noProof="0" dirty="0">
                <a:ln>
                  <a:noFill/>
                </a:ln>
                <a:solidFill>
                  <a:srgbClr val="4874CB">
                    <a:lumMod val="75000"/>
                  </a:srgbClr>
                </a:solidFill>
                <a:effectLst/>
                <a:uLnTx/>
                <a:uFillTx/>
                <a:latin typeface="Arial"/>
                <a:ea typeface="微软雅黑"/>
                <a:cs typeface="+mn-cs"/>
              </a:rPr>
              <a:t>40+</a:t>
            </a:r>
            <a:r>
              <a:rPr kumimoji="0" lang="zh-CN" altLang="en-US" sz="2000" b="1" i="0" u="none" strike="noStrike" kern="1200" cap="none" spc="0" normalizeH="0" baseline="0" noProof="0" dirty="0">
                <a:ln>
                  <a:noFill/>
                </a:ln>
                <a:solidFill>
                  <a:srgbClr val="4874CB">
                    <a:lumMod val="75000"/>
                  </a:srgbClr>
                </a:solidFill>
                <a:effectLst/>
                <a:uLnTx/>
                <a:uFillTx/>
                <a:latin typeface="Arial"/>
                <a:ea typeface="微软雅黑"/>
                <a:cs typeface="+mn-cs"/>
              </a:rPr>
              <a:t>万</a:t>
            </a:r>
            <a:r>
              <a:rPr kumimoji="0" lang="zh-CN" altLang="en-US" sz="2000" b="1" i="0" u="none" strike="noStrike" kern="1200" cap="none" spc="0" normalizeH="0" baseline="0" noProof="0" dirty="0">
                <a:ln>
                  <a:noFill/>
                </a:ln>
                <a:solidFill>
                  <a:prstClr val="black"/>
                </a:solidFill>
                <a:effectLst/>
                <a:uLnTx/>
                <a:uFillTx/>
                <a:latin typeface="Arial"/>
                <a:ea typeface="微软雅黑"/>
                <a:cs typeface="+mn-cs"/>
              </a:rPr>
              <a:t>英文单词的时序数据</a:t>
            </a:r>
          </a:p>
        </p:txBody>
      </p:sp>
      <p:pic>
        <p:nvPicPr>
          <p:cNvPr id="5" name="图片 4">
            <a:extLst>
              <a:ext uri="{FF2B5EF4-FFF2-40B4-BE49-F238E27FC236}">
                <a16:creationId xmlns:a16="http://schemas.microsoft.com/office/drawing/2014/main" id="{597718AE-E033-EECA-8ECE-57F5BBDF7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10" y="1133282"/>
            <a:ext cx="8602202" cy="4785775"/>
          </a:xfrm>
          <a:prstGeom prst="rect">
            <a:avLst/>
          </a:prstGeom>
        </p:spPr>
      </p:pic>
    </p:spTree>
    <p:extLst>
      <p:ext uri="{BB962C8B-B14F-4D97-AF65-F5344CB8AC3E}">
        <p14:creationId xmlns:p14="http://schemas.microsoft.com/office/powerpoint/2010/main" val="10254529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3224DAE-9EA5-9268-3730-A40DEA2EEED4}"/>
            </a:ext>
          </a:extLst>
        </p:cNvPr>
        <p:cNvGrpSpPr/>
        <p:nvPr/>
      </p:nvGrpSpPr>
      <p:grpSpPr>
        <a:xfrm>
          <a:off x="0" y="0"/>
          <a:ext cx="0" cy="0"/>
          <a:chOff x="0" y="0"/>
          <a:chExt cx="0" cy="0"/>
        </a:xfrm>
      </p:grpSpPr>
      <p:pic>
        <p:nvPicPr>
          <p:cNvPr id="3" name="图形 2">
            <a:extLst>
              <a:ext uri="{FF2B5EF4-FFF2-40B4-BE49-F238E27FC236}">
                <a16:creationId xmlns:a16="http://schemas.microsoft.com/office/drawing/2014/main" id="{FA81E950-482E-ADD8-3C33-ECE9A66C17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4" y="0"/>
            <a:ext cx="6866379" cy="6858000"/>
          </a:xfrm>
          <a:prstGeom prst="rect">
            <a:avLst/>
          </a:prstGeom>
          <a:effectLst>
            <a:outerShdw blurRad="50800" dist="38100" algn="l" rotWithShape="0">
              <a:prstClr val="black">
                <a:alpha val="40000"/>
              </a:prstClr>
            </a:outerShdw>
          </a:effectLst>
        </p:spPr>
      </p:pic>
      <p:pic>
        <p:nvPicPr>
          <p:cNvPr id="4" name="图片 3" descr="电脑键盘&#10;&#10;AI 生成的内容可能不正确。">
            <a:extLst>
              <a:ext uri="{FF2B5EF4-FFF2-40B4-BE49-F238E27FC236}">
                <a16:creationId xmlns:a16="http://schemas.microsoft.com/office/drawing/2014/main" id="{2C3C198D-8A6D-3ECB-EE40-FE2BD5819871}"/>
              </a:ext>
            </a:extLst>
          </p:cNvPr>
          <p:cNvPicPr>
            <a:picLocks noChangeAspect="1"/>
          </p:cNvPicPr>
          <p:nvPr/>
        </p:nvPicPr>
        <p:blipFill>
          <a:blip r:embed="rId4"/>
          <a:stretch>
            <a:fillRect/>
          </a:stretch>
        </p:blipFill>
        <p:spPr>
          <a:xfrm>
            <a:off x="6934153" y="5317354"/>
            <a:ext cx="5209399" cy="1437593"/>
          </a:xfrm>
          <a:prstGeom prst="rect">
            <a:avLst/>
          </a:prstGeom>
        </p:spPr>
      </p:pic>
      <p:pic>
        <p:nvPicPr>
          <p:cNvPr id="8" name="图形 7">
            <a:extLst>
              <a:ext uri="{FF2B5EF4-FFF2-40B4-BE49-F238E27FC236}">
                <a16:creationId xmlns:a16="http://schemas.microsoft.com/office/drawing/2014/main" id="{85D763A3-618F-44AA-9386-907A6ABD1BD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739" r="47368" b="47765"/>
          <a:stretch/>
        </p:blipFill>
        <p:spPr>
          <a:xfrm>
            <a:off x="7266200" y="48611"/>
            <a:ext cx="4545304" cy="2784741"/>
          </a:xfrm>
          <a:prstGeom prst="rect">
            <a:avLst/>
          </a:prstGeom>
        </p:spPr>
      </p:pic>
      <p:sp>
        <p:nvSpPr>
          <p:cNvPr id="9" name="矩形: 圆顶角 8">
            <a:extLst>
              <a:ext uri="{FF2B5EF4-FFF2-40B4-BE49-F238E27FC236}">
                <a16:creationId xmlns:a16="http://schemas.microsoft.com/office/drawing/2014/main" id="{EDC459A5-B084-2758-BB56-E6A0E1A17922}"/>
              </a:ext>
            </a:extLst>
          </p:cNvPr>
          <p:cNvSpPr/>
          <p:nvPr/>
        </p:nvSpPr>
        <p:spPr>
          <a:xfrm>
            <a:off x="6941295" y="2835187"/>
            <a:ext cx="5158230" cy="290393"/>
          </a:xfrm>
          <a:prstGeom prst="round2SameRect">
            <a:avLst/>
          </a:prstGeom>
          <a:solidFill>
            <a:srgbClr val="DDDBCA"/>
          </a:solidFill>
          <a:ln w="12700">
            <a:solidFill>
              <a:srgbClr val="84848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Georgia" panose="02040502050405020303" pitchFamily="18" charset="0"/>
                <a:ea typeface="微软雅黑"/>
                <a:cs typeface="Times New Roman" panose="02020603050405020304" pitchFamily="18" charset="0"/>
              </a:rPr>
              <a:t>Phonetic misspellings  </a:t>
            </a:r>
            <a:endParaRPr kumimoji="0" lang="zh-CN" altLang="en-US" sz="1200" b="1" i="0" u="none" strike="noStrike" kern="0" cap="none" spc="0" normalizeH="0" baseline="0" noProof="0" dirty="0">
              <a:ln>
                <a:noFill/>
              </a:ln>
              <a:solidFill>
                <a:srgbClr val="000000"/>
              </a:solidFill>
              <a:effectLst/>
              <a:uLnTx/>
              <a:uFillTx/>
              <a:latin typeface="Georgia" panose="02040502050405020303" pitchFamily="18" charset="0"/>
              <a:ea typeface="微软雅黑"/>
              <a:cs typeface="Times New Roman" panose="02020603050405020304" pitchFamily="18" charset="0"/>
            </a:endParaRPr>
          </a:p>
        </p:txBody>
      </p:sp>
      <p:sp>
        <p:nvSpPr>
          <p:cNvPr id="10" name="Google Shape;992;p23">
            <a:extLst>
              <a:ext uri="{FF2B5EF4-FFF2-40B4-BE49-F238E27FC236}">
                <a16:creationId xmlns:a16="http://schemas.microsoft.com/office/drawing/2014/main" id="{A0FA6A5D-E9F5-4D67-84E8-2185034653F8}"/>
              </a:ext>
            </a:extLst>
          </p:cNvPr>
          <p:cNvSpPr/>
          <p:nvPr/>
        </p:nvSpPr>
        <p:spPr>
          <a:xfrm>
            <a:off x="6945799" y="3125580"/>
            <a:ext cx="5153726" cy="2129000"/>
          </a:xfrm>
          <a:prstGeom prst="roundRect">
            <a:avLst>
              <a:gd name="adj" fmla="val 0"/>
            </a:avLst>
          </a:prstGeom>
          <a:noFill/>
          <a:ln w="12700" cap="flat" cmpd="sng">
            <a:solidFill>
              <a:schemeClr val="bg1">
                <a:lumMod val="50000"/>
              </a:schemeClr>
            </a:solidFill>
            <a:prstDash val="solid"/>
            <a:bevel/>
            <a:headEnd type="none" w="sm" len="sm"/>
            <a:tailEnd type="none" w="sm" len="sm"/>
          </a:ln>
        </p:spPr>
        <p:txBody>
          <a:bodyPr spcFirstLastPara="1" wrap="square" lIns="63502" tIns="63502" rIns="63502" bIns="63502" anchor="ctr" anchorCtr="0">
            <a:noAutofit/>
          </a:bodyPr>
          <a:lstStyle/>
          <a:p>
            <a:pPr marL="0" marR="0" lvl="0" indent="0" algn="just" defTabSz="362880" rtl="0" eaLnBrk="1" fontAlgn="auto" latinLnBrk="0" hangingPunct="1">
              <a:spcBef>
                <a:spcPts val="0"/>
              </a:spcBef>
              <a:spcAft>
                <a:spcPts val="0"/>
              </a:spcAft>
              <a:buClrTx/>
              <a:buSzTx/>
              <a:buFontTx/>
              <a:buNone/>
              <a:tabLst/>
              <a:defRPr/>
            </a:pPr>
            <a:r>
              <a:rPr kumimoji="0" lang="en-US" altLang="zh-CN" sz="12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The phonological properties of the acronym ‘LLM’:</a:t>
            </a:r>
          </a:p>
          <a:p>
            <a:pPr marL="171450" marR="0" lvl="0" indent="-171450" algn="just" defTabSz="362880" rtl="0" eaLnBrk="1" fontAlgn="auto" latinLnBrk="0" hangingPunct="1">
              <a:spcBef>
                <a:spcPts val="0"/>
              </a:spcBef>
              <a:spcAft>
                <a:spcPts val="0"/>
              </a:spcAft>
              <a:buClrTx/>
              <a:buSzTx/>
              <a:buFont typeface="Arial" panose="020B0604020202020204" pitchFamily="34" charset="0"/>
              <a:buChar char="•"/>
              <a:tabLst/>
              <a:defRPr/>
            </a:pPr>
            <a:r>
              <a:rPr lang="en-US" altLang="zh-CN" sz="1200" b="1"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LLM’ pronunciation: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misspelled phrase ‘</a:t>
            </a:r>
            <a:r>
              <a:rPr lang="en-US" altLang="zh-CN" sz="1200" b="1" kern="100" dirty="0">
                <a:solidFill>
                  <a:srgbClr val="FF6515"/>
                </a:solidFill>
                <a:effectLst/>
                <a:latin typeface="Times New Roman" panose="02020603050405020304" pitchFamily="18" charset="0"/>
                <a:ea typeface="等线" panose="02010600030101010101" pitchFamily="2" charset="-122"/>
                <a:cs typeface="Times New Roman" panose="02020603050405020304" pitchFamily="18" charset="0"/>
              </a:rPr>
              <a:t>a LLM</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is a prime example of a vowel-sound-related error. This error occurs when the writer incorrectly applies the indefinite article ‘a’ instead of ‘an’ before the abbreviation ‘LLM’, even though ‘LLM’ starts with a vowel sound (/</a:t>
            </a:r>
            <a:r>
              <a:rPr lang="en-US" altLang="zh-CN" sz="1200" kern="100" dirty="0" err="1">
                <a:effectLst/>
                <a:latin typeface="Times New Roman" panose="02020603050405020304" pitchFamily="18" charset="0"/>
                <a:ea typeface="等线" panose="02010600030101010101" pitchFamily="2" charset="-122"/>
                <a:cs typeface="Times New Roman" panose="02020603050405020304" pitchFamily="18" charset="0"/>
              </a:rPr>
              <a:t>ɛl</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This misapplication is rooted in a misrepresentation of the phonological properties of the acronym ‘LLM’.</a:t>
            </a: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171450" indent="-171450" algn="just">
              <a:buFont typeface="Arial" panose="020B0604020202020204" pitchFamily="34" charset="0"/>
              <a:buChar char="•"/>
            </a:pPr>
            <a:r>
              <a:rPr lang="en-US" altLang="zh-CN" sz="1200" b="1" dirty="0">
                <a:effectLst/>
                <a:latin typeface="Times New Roman" panose="02020603050405020304" pitchFamily="18" charset="0"/>
                <a:ea typeface="等线" panose="02010600030101010101" pitchFamily="2" charset="-122"/>
                <a:cs typeface="Times New Roman" panose="02020603050405020304" pitchFamily="18" charset="0"/>
              </a:rPr>
              <a:t>Correct article selection</a:t>
            </a:r>
            <a:r>
              <a:rPr lang="en-US" altLang="zh-CN" sz="1200" dirty="0">
                <a:effectLst/>
                <a:latin typeface="Times New Roman" panose="02020603050405020304" pitchFamily="18" charset="0"/>
                <a:ea typeface="等线" panose="02010600030101010101" pitchFamily="2" charset="-122"/>
                <a:cs typeface="Times New Roman" panose="02020603050405020304" pitchFamily="18" charset="0"/>
              </a:rPr>
              <a:t>: The correct form is ‘</a:t>
            </a:r>
            <a:r>
              <a:rPr lang="en-US" altLang="zh-CN" sz="1200" b="1" dirty="0">
                <a:solidFill>
                  <a:srgbClr val="70AD47"/>
                </a:solidFill>
                <a:effectLst/>
                <a:latin typeface="Times New Roman" panose="02020603050405020304" pitchFamily="18" charset="0"/>
                <a:ea typeface="等线" panose="02010600030101010101" pitchFamily="2" charset="-122"/>
                <a:cs typeface="Times New Roman" panose="02020603050405020304" pitchFamily="18" charset="0"/>
              </a:rPr>
              <a:t>an LLM</a:t>
            </a:r>
            <a:r>
              <a:rPr lang="en-US" altLang="zh-CN" sz="1200" dirty="0">
                <a:effectLst/>
                <a:latin typeface="Times New Roman" panose="02020603050405020304" pitchFamily="18" charset="0"/>
                <a:ea typeface="等线" panose="02010600030101010101" pitchFamily="2" charset="-122"/>
                <a:cs typeface="Times New Roman" panose="02020603050405020304" pitchFamily="18" charset="0"/>
              </a:rPr>
              <a:t>’, which accurately reflects the vowel sound at the beginning of the acronym. This correction is essential to ensure grammatical accuracy and consistency in written communication.</a:t>
            </a:r>
            <a:endPar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963220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D1242E1-671A-4AE4-0AE5-C5CA31704013}"/>
            </a:ext>
          </a:extLst>
        </p:cNvPr>
        <p:cNvGrpSpPr/>
        <p:nvPr/>
      </p:nvGrpSpPr>
      <p:grpSpPr>
        <a:xfrm>
          <a:off x="0" y="0"/>
          <a:ext cx="0" cy="0"/>
          <a:chOff x="0" y="0"/>
          <a:chExt cx="0" cy="0"/>
        </a:xfrm>
      </p:grpSpPr>
      <p:grpSp>
        <p:nvGrpSpPr>
          <p:cNvPr id="375" name="Group 16">
            <a:extLst>
              <a:ext uri="{FF2B5EF4-FFF2-40B4-BE49-F238E27FC236}">
                <a16:creationId xmlns:a16="http://schemas.microsoft.com/office/drawing/2014/main" id="{C85D104C-B29B-53C2-E758-CB7C821FB0F1}"/>
              </a:ext>
            </a:extLst>
          </p:cNvPr>
          <p:cNvGrpSpPr/>
          <p:nvPr/>
        </p:nvGrpSpPr>
        <p:grpSpPr>
          <a:xfrm>
            <a:off x="10583561" y="5115697"/>
            <a:ext cx="1495901" cy="1653402"/>
            <a:chOff x="6399213" y="1296988"/>
            <a:chExt cx="3527425" cy="4325938"/>
          </a:xfrm>
        </p:grpSpPr>
        <p:sp>
          <p:nvSpPr>
            <p:cNvPr id="376" name="Freeform 6">
              <a:extLst>
                <a:ext uri="{FF2B5EF4-FFF2-40B4-BE49-F238E27FC236}">
                  <a16:creationId xmlns:a16="http://schemas.microsoft.com/office/drawing/2014/main" id="{44574A67-973B-A6DB-8287-EBB51C4A6E3C}"/>
                </a:ext>
              </a:extLst>
            </p:cNvPr>
            <p:cNvSpPr>
              <a:spLocks/>
            </p:cNvSpPr>
            <p:nvPr/>
          </p:nvSpPr>
          <p:spPr bwMode="auto">
            <a:xfrm>
              <a:off x="6399213" y="1296988"/>
              <a:ext cx="3527425" cy="4325938"/>
            </a:xfrm>
            <a:custGeom>
              <a:avLst/>
              <a:gdLst>
                <a:gd name="T0" fmla="*/ 2874 w 4444"/>
                <a:gd name="T1" fmla="*/ 41 h 5450"/>
                <a:gd name="T2" fmla="*/ 3405 w 4444"/>
                <a:gd name="T3" fmla="*/ 198 h 5450"/>
                <a:gd name="T4" fmla="*/ 3857 w 4444"/>
                <a:gd name="T5" fmla="*/ 482 h 5450"/>
                <a:gd name="T6" fmla="*/ 4189 w 4444"/>
                <a:gd name="T7" fmla="*/ 905 h 5450"/>
                <a:gd name="T8" fmla="*/ 4393 w 4444"/>
                <a:gd name="T9" fmla="*/ 1465 h 5450"/>
                <a:gd name="T10" fmla="*/ 4444 w 4444"/>
                <a:gd name="T11" fmla="*/ 1939 h 5450"/>
                <a:gd name="T12" fmla="*/ 4373 w 4444"/>
                <a:gd name="T13" fmla="*/ 2323 h 5450"/>
                <a:gd name="T14" fmla="*/ 4217 w 4444"/>
                <a:gd name="T15" fmla="*/ 2636 h 5450"/>
                <a:gd name="T16" fmla="*/ 4018 w 4444"/>
                <a:gd name="T17" fmla="*/ 2901 h 5450"/>
                <a:gd name="T18" fmla="*/ 3811 w 4444"/>
                <a:gd name="T19" fmla="*/ 3137 h 5450"/>
                <a:gd name="T20" fmla="*/ 3636 w 4444"/>
                <a:gd name="T21" fmla="*/ 3367 h 5450"/>
                <a:gd name="T22" fmla="*/ 3486 w 4444"/>
                <a:gd name="T23" fmla="*/ 3748 h 5450"/>
                <a:gd name="T24" fmla="*/ 3438 w 4444"/>
                <a:gd name="T25" fmla="*/ 4295 h 5450"/>
                <a:gd name="T26" fmla="*/ 3512 w 4444"/>
                <a:gd name="T27" fmla="*/ 4617 h 5450"/>
                <a:gd name="T28" fmla="*/ 3699 w 4444"/>
                <a:gd name="T29" fmla="*/ 5039 h 5450"/>
                <a:gd name="T30" fmla="*/ 3904 w 4444"/>
                <a:gd name="T31" fmla="*/ 5395 h 5450"/>
                <a:gd name="T32" fmla="*/ 1478 w 4444"/>
                <a:gd name="T33" fmla="*/ 5163 h 5450"/>
                <a:gd name="T34" fmla="*/ 1429 w 4444"/>
                <a:gd name="T35" fmla="*/ 4855 h 5450"/>
                <a:gd name="T36" fmla="*/ 1323 w 4444"/>
                <a:gd name="T37" fmla="*/ 4670 h 5450"/>
                <a:gd name="T38" fmla="*/ 1239 w 4444"/>
                <a:gd name="T39" fmla="*/ 4591 h 5450"/>
                <a:gd name="T40" fmla="*/ 998 w 4444"/>
                <a:gd name="T41" fmla="*/ 4664 h 5450"/>
                <a:gd name="T42" fmla="*/ 702 w 4444"/>
                <a:gd name="T43" fmla="*/ 4667 h 5450"/>
                <a:gd name="T44" fmla="*/ 505 w 4444"/>
                <a:gd name="T45" fmla="*/ 4558 h 5450"/>
                <a:gd name="T46" fmla="*/ 401 w 4444"/>
                <a:gd name="T47" fmla="*/ 4399 h 5450"/>
                <a:gd name="T48" fmla="*/ 378 w 4444"/>
                <a:gd name="T49" fmla="*/ 4246 h 5450"/>
                <a:gd name="T50" fmla="*/ 406 w 4444"/>
                <a:gd name="T51" fmla="*/ 4090 h 5450"/>
                <a:gd name="T52" fmla="*/ 337 w 4444"/>
                <a:gd name="T53" fmla="*/ 3956 h 5450"/>
                <a:gd name="T54" fmla="*/ 282 w 4444"/>
                <a:gd name="T55" fmla="*/ 3849 h 5450"/>
                <a:gd name="T56" fmla="*/ 316 w 4444"/>
                <a:gd name="T57" fmla="*/ 3771 h 5450"/>
                <a:gd name="T58" fmla="*/ 291 w 4444"/>
                <a:gd name="T59" fmla="*/ 3700 h 5450"/>
                <a:gd name="T60" fmla="*/ 268 w 4444"/>
                <a:gd name="T61" fmla="*/ 3585 h 5450"/>
                <a:gd name="T62" fmla="*/ 334 w 4444"/>
                <a:gd name="T63" fmla="*/ 3441 h 5450"/>
                <a:gd name="T64" fmla="*/ 352 w 4444"/>
                <a:gd name="T65" fmla="*/ 3330 h 5450"/>
                <a:gd name="T66" fmla="*/ 241 w 4444"/>
                <a:gd name="T67" fmla="*/ 3216 h 5450"/>
                <a:gd name="T68" fmla="*/ 26 w 4444"/>
                <a:gd name="T69" fmla="*/ 3094 h 5450"/>
                <a:gd name="T70" fmla="*/ 18 w 4444"/>
                <a:gd name="T71" fmla="*/ 2939 h 5450"/>
                <a:gd name="T72" fmla="*/ 144 w 4444"/>
                <a:gd name="T73" fmla="*/ 2742 h 5450"/>
                <a:gd name="T74" fmla="*/ 316 w 4444"/>
                <a:gd name="T75" fmla="*/ 2488 h 5450"/>
                <a:gd name="T76" fmla="*/ 392 w 4444"/>
                <a:gd name="T77" fmla="*/ 2260 h 5450"/>
                <a:gd name="T78" fmla="*/ 357 w 4444"/>
                <a:gd name="T79" fmla="*/ 2048 h 5450"/>
                <a:gd name="T80" fmla="*/ 334 w 4444"/>
                <a:gd name="T81" fmla="*/ 1843 h 5450"/>
                <a:gd name="T82" fmla="*/ 400 w 4444"/>
                <a:gd name="T83" fmla="*/ 1576 h 5450"/>
                <a:gd name="T84" fmla="*/ 502 w 4444"/>
                <a:gd name="T85" fmla="*/ 1305 h 5450"/>
                <a:gd name="T86" fmla="*/ 583 w 4444"/>
                <a:gd name="T87" fmla="*/ 1118 h 5450"/>
                <a:gd name="T88" fmla="*/ 532 w 4444"/>
                <a:gd name="T89" fmla="*/ 1052 h 5450"/>
                <a:gd name="T90" fmla="*/ 464 w 4444"/>
                <a:gd name="T91" fmla="*/ 945 h 5450"/>
                <a:gd name="T92" fmla="*/ 472 w 4444"/>
                <a:gd name="T93" fmla="*/ 847 h 5450"/>
                <a:gd name="T94" fmla="*/ 563 w 4444"/>
                <a:gd name="T95" fmla="*/ 692 h 5450"/>
                <a:gd name="T96" fmla="*/ 884 w 4444"/>
                <a:gd name="T97" fmla="*/ 399 h 5450"/>
                <a:gd name="T98" fmla="*/ 1330 w 4444"/>
                <a:gd name="T99" fmla="*/ 178 h 5450"/>
                <a:gd name="T100" fmla="*/ 1855 w 4444"/>
                <a:gd name="T101" fmla="*/ 41 h 5450"/>
                <a:gd name="T102" fmla="*/ 2420 w 4444"/>
                <a:gd name="T103" fmla="*/ 0 h 5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4" h="5450">
                  <a:moveTo>
                    <a:pt x="2420" y="0"/>
                  </a:moveTo>
                  <a:lnTo>
                    <a:pt x="2536" y="3"/>
                  </a:lnTo>
                  <a:lnTo>
                    <a:pt x="2648" y="11"/>
                  </a:lnTo>
                  <a:lnTo>
                    <a:pt x="2762" y="24"/>
                  </a:lnTo>
                  <a:lnTo>
                    <a:pt x="2874" y="41"/>
                  </a:lnTo>
                  <a:lnTo>
                    <a:pt x="2983" y="64"/>
                  </a:lnTo>
                  <a:lnTo>
                    <a:pt x="3092" y="91"/>
                  </a:lnTo>
                  <a:lnTo>
                    <a:pt x="3200" y="122"/>
                  </a:lnTo>
                  <a:lnTo>
                    <a:pt x="3304" y="157"/>
                  </a:lnTo>
                  <a:lnTo>
                    <a:pt x="3405" y="198"/>
                  </a:lnTo>
                  <a:lnTo>
                    <a:pt x="3502" y="244"/>
                  </a:lnTo>
                  <a:lnTo>
                    <a:pt x="3598" y="297"/>
                  </a:lnTo>
                  <a:lnTo>
                    <a:pt x="3689" y="353"/>
                  </a:lnTo>
                  <a:lnTo>
                    <a:pt x="3775" y="414"/>
                  </a:lnTo>
                  <a:lnTo>
                    <a:pt x="3857" y="482"/>
                  </a:lnTo>
                  <a:lnTo>
                    <a:pt x="3935" y="555"/>
                  </a:lnTo>
                  <a:lnTo>
                    <a:pt x="4006" y="634"/>
                  </a:lnTo>
                  <a:lnTo>
                    <a:pt x="4074" y="718"/>
                  </a:lnTo>
                  <a:lnTo>
                    <a:pt x="4135" y="808"/>
                  </a:lnTo>
                  <a:lnTo>
                    <a:pt x="4189" y="905"/>
                  </a:lnTo>
                  <a:lnTo>
                    <a:pt x="4237" y="1006"/>
                  </a:lnTo>
                  <a:lnTo>
                    <a:pt x="4287" y="1128"/>
                  </a:lnTo>
                  <a:lnTo>
                    <a:pt x="4330" y="1245"/>
                  </a:lnTo>
                  <a:lnTo>
                    <a:pt x="4364" y="1358"/>
                  </a:lnTo>
                  <a:lnTo>
                    <a:pt x="4393" y="1465"/>
                  </a:lnTo>
                  <a:lnTo>
                    <a:pt x="4414" y="1568"/>
                  </a:lnTo>
                  <a:lnTo>
                    <a:pt x="4431" y="1667"/>
                  </a:lnTo>
                  <a:lnTo>
                    <a:pt x="4440" y="1761"/>
                  </a:lnTo>
                  <a:lnTo>
                    <a:pt x="4444" y="1852"/>
                  </a:lnTo>
                  <a:lnTo>
                    <a:pt x="4444" y="1939"/>
                  </a:lnTo>
                  <a:lnTo>
                    <a:pt x="4437" y="2022"/>
                  </a:lnTo>
                  <a:lnTo>
                    <a:pt x="4427" y="2103"/>
                  </a:lnTo>
                  <a:lnTo>
                    <a:pt x="4412" y="2179"/>
                  </a:lnTo>
                  <a:lnTo>
                    <a:pt x="4394" y="2251"/>
                  </a:lnTo>
                  <a:lnTo>
                    <a:pt x="4373" y="2323"/>
                  </a:lnTo>
                  <a:lnTo>
                    <a:pt x="4346" y="2390"/>
                  </a:lnTo>
                  <a:lnTo>
                    <a:pt x="4318" y="2455"/>
                  </a:lnTo>
                  <a:lnTo>
                    <a:pt x="4287" y="2517"/>
                  </a:lnTo>
                  <a:lnTo>
                    <a:pt x="4252" y="2579"/>
                  </a:lnTo>
                  <a:lnTo>
                    <a:pt x="4217" y="2636"/>
                  </a:lnTo>
                  <a:lnTo>
                    <a:pt x="4179" y="2693"/>
                  </a:lnTo>
                  <a:lnTo>
                    <a:pt x="4140" y="2747"/>
                  </a:lnTo>
                  <a:lnTo>
                    <a:pt x="4100" y="2800"/>
                  </a:lnTo>
                  <a:lnTo>
                    <a:pt x="4059" y="2851"/>
                  </a:lnTo>
                  <a:lnTo>
                    <a:pt x="4018" y="2901"/>
                  </a:lnTo>
                  <a:lnTo>
                    <a:pt x="3975" y="2950"/>
                  </a:lnTo>
                  <a:lnTo>
                    <a:pt x="3933" y="2998"/>
                  </a:lnTo>
                  <a:lnTo>
                    <a:pt x="3892" y="3045"/>
                  </a:lnTo>
                  <a:lnTo>
                    <a:pt x="3851" y="3091"/>
                  </a:lnTo>
                  <a:lnTo>
                    <a:pt x="3811" y="3137"/>
                  </a:lnTo>
                  <a:lnTo>
                    <a:pt x="3771" y="3183"/>
                  </a:lnTo>
                  <a:lnTo>
                    <a:pt x="3735" y="3230"/>
                  </a:lnTo>
                  <a:lnTo>
                    <a:pt x="3700" y="3274"/>
                  </a:lnTo>
                  <a:lnTo>
                    <a:pt x="3667" y="3320"/>
                  </a:lnTo>
                  <a:lnTo>
                    <a:pt x="3636" y="3367"/>
                  </a:lnTo>
                  <a:lnTo>
                    <a:pt x="3610" y="3415"/>
                  </a:lnTo>
                  <a:lnTo>
                    <a:pt x="3585" y="3462"/>
                  </a:lnTo>
                  <a:lnTo>
                    <a:pt x="3563" y="3510"/>
                  </a:lnTo>
                  <a:lnTo>
                    <a:pt x="3520" y="3631"/>
                  </a:lnTo>
                  <a:lnTo>
                    <a:pt x="3486" y="3748"/>
                  </a:lnTo>
                  <a:lnTo>
                    <a:pt x="3459" y="3864"/>
                  </a:lnTo>
                  <a:lnTo>
                    <a:pt x="3441" y="3976"/>
                  </a:lnTo>
                  <a:lnTo>
                    <a:pt x="3431" y="4085"/>
                  </a:lnTo>
                  <a:lnTo>
                    <a:pt x="3429" y="4193"/>
                  </a:lnTo>
                  <a:lnTo>
                    <a:pt x="3438" y="4295"/>
                  </a:lnTo>
                  <a:lnTo>
                    <a:pt x="3438" y="4295"/>
                  </a:lnTo>
                  <a:lnTo>
                    <a:pt x="3446" y="4371"/>
                  </a:lnTo>
                  <a:lnTo>
                    <a:pt x="3462" y="4450"/>
                  </a:lnTo>
                  <a:lnTo>
                    <a:pt x="3484" y="4533"/>
                  </a:lnTo>
                  <a:lnTo>
                    <a:pt x="3512" y="4617"/>
                  </a:lnTo>
                  <a:lnTo>
                    <a:pt x="3543" y="4702"/>
                  </a:lnTo>
                  <a:lnTo>
                    <a:pt x="3578" y="4787"/>
                  </a:lnTo>
                  <a:lnTo>
                    <a:pt x="3616" y="4873"/>
                  </a:lnTo>
                  <a:lnTo>
                    <a:pt x="3657" y="4958"/>
                  </a:lnTo>
                  <a:lnTo>
                    <a:pt x="3699" y="5039"/>
                  </a:lnTo>
                  <a:lnTo>
                    <a:pt x="3742" y="5120"/>
                  </a:lnTo>
                  <a:lnTo>
                    <a:pt x="3785" y="5196"/>
                  </a:lnTo>
                  <a:lnTo>
                    <a:pt x="3826" y="5267"/>
                  </a:lnTo>
                  <a:lnTo>
                    <a:pt x="3866" y="5334"/>
                  </a:lnTo>
                  <a:lnTo>
                    <a:pt x="3904" y="5395"/>
                  </a:lnTo>
                  <a:lnTo>
                    <a:pt x="3938" y="5450"/>
                  </a:lnTo>
                  <a:lnTo>
                    <a:pt x="1445" y="5450"/>
                  </a:lnTo>
                  <a:lnTo>
                    <a:pt x="1462" y="5348"/>
                  </a:lnTo>
                  <a:lnTo>
                    <a:pt x="1475" y="5240"/>
                  </a:lnTo>
                  <a:lnTo>
                    <a:pt x="1478" y="5163"/>
                  </a:lnTo>
                  <a:lnTo>
                    <a:pt x="1477" y="5090"/>
                  </a:lnTo>
                  <a:lnTo>
                    <a:pt x="1470" y="5024"/>
                  </a:lnTo>
                  <a:lnTo>
                    <a:pt x="1460" y="4961"/>
                  </a:lnTo>
                  <a:lnTo>
                    <a:pt x="1445" y="4906"/>
                  </a:lnTo>
                  <a:lnTo>
                    <a:pt x="1429" y="4855"/>
                  </a:lnTo>
                  <a:lnTo>
                    <a:pt x="1409" y="4809"/>
                  </a:lnTo>
                  <a:lnTo>
                    <a:pt x="1389" y="4768"/>
                  </a:lnTo>
                  <a:lnTo>
                    <a:pt x="1368" y="4731"/>
                  </a:lnTo>
                  <a:lnTo>
                    <a:pt x="1345" y="4698"/>
                  </a:lnTo>
                  <a:lnTo>
                    <a:pt x="1323" y="4670"/>
                  </a:lnTo>
                  <a:lnTo>
                    <a:pt x="1302" y="4647"/>
                  </a:lnTo>
                  <a:lnTo>
                    <a:pt x="1282" y="4627"/>
                  </a:lnTo>
                  <a:lnTo>
                    <a:pt x="1265" y="4612"/>
                  </a:lnTo>
                  <a:lnTo>
                    <a:pt x="1251" y="4601"/>
                  </a:lnTo>
                  <a:lnTo>
                    <a:pt x="1239" y="4591"/>
                  </a:lnTo>
                  <a:lnTo>
                    <a:pt x="1232" y="4586"/>
                  </a:lnTo>
                  <a:lnTo>
                    <a:pt x="1229" y="4586"/>
                  </a:lnTo>
                  <a:lnTo>
                    <a:pt x="1148" y="4619"/>
                  </a:lnTo>
                  <a:lnTo>
                    <a:pt x="1070" y="4645"/>
                  </a:lnTo>
                  <a:lnTo>
                    <a:pt x="998" y="4664"/>
                  </a:lnTo>
                  <a:lnTo>
                    <a:pt x="930" y="4677"/>
                  </a:lnTo>
                  <a:lnTo>
                    <a:pt x="867" y="4682"/>
                  </a:lnTo>
                  <a:lnTo>
                    <a:pt x="808" y="4682"/>
                  </a:lnTo>
                  <a:lnTo>
                    <a:pt x="752" y="4677"/>
                  </a:lnTo>
                  <a:lnTo>
                    <a:pt x="702" y="4667"/>
                  </a:lnTo>
                  <a:lnTo>
                    <a:pt x="654" y="4652"/>
                  </a:lnTo>
                  <a:lnTo>
                    <a:pt x="611" y="4634"/>
                  </a:lnTo>
                  <a:lnTo>
                    <a:pt x="573" y="4611"/>
                  </a:lnTo>
                  <a:lnTo>
                    <a:pt x="537" y="4586"/>
                  </a:lnTo>
                  <a:lnTo>
                    <a:pt x="505" y="4558"/>
                  </a:lnTo>
                  <a:lnTo>
                    <a:pt x="477" y="4528"/>
                  </a:lnTo>
                  <a:lnTo>
                    <a:pt x="454" y="4498"/>
                  </a:lnTo>
                  <a:lnTo>
                    <a:pt x="433" y="4465"/>
                  </a:lnTo>
                  <a:lnTo>
                    <a:pt x="416" y="4432"/>
                  </a:lnTo>
                  <a:lnTo>
                    <a:pt x="401" y="4399"/>
                  </a:lnTo>
                  <a:lnTo>
                    <a:pt x="392" y="4366"/>
                  </a:lnTo>
                  <a:lnTo>
                    <a:pt x="383" y="4333"/>
                  </a:lnTo>
                  <a:lnTo>
                    <a:pt x="378" y="4303"/>
                  </a:lnTo>
                  <a:lnTo>
                    <a:pt x="377" y="4274"/>
                  </a:lnTo>
                  <a:lnTo>
                    <a:pt x="378" y="4246"/>
                  </a:lnTo>
                  <a:lnTo>
                    <a:pt x="383" y="4222"/>
                  </a:lnTo>
                  <a:lnTo>
                    <a:pt x="390" y="4201"/>
                  </a:lnTo>
                  <a:lnTo>
                    <a:pt x="403" y="4161"/>
                  </a:lnTo>
                  <a:lnTo>
                    <a:pt x="408" y="4125"/>
                  </a:lnTo>
                  <a:lnTo>
                    <a:pt x="406" y="4090"/>
                  </a:lnTo>
                  <a:lnTo>
                    <a:pt x="398" y="4061"/>
                  </a:lnTo>
                  <a:lnTo>
                    <a:pt x="387" y="4032"/>
                  </a:lnTo>
                  <a:lnTo>
                    <a:pt x="372" y="4006"/>
                  </a:lnTo>
                  <a:lnTo>
                    <a:pt x="354" y="3981"/>
                  </a:lnTo>
                  <a:lnTo>
                    <a:pt x="337" y="3956"/>
                  </a:lnTo>
                  <a:lnTo>
                    <a:pt x="319" y="3935"/>
                  </a:lnTo>
                  <a:lnTo>
                    <a:pt x="304" y="3914"/>
                  </a:lnTo>
                  <a:lnTo>
                    <a:pt x="292" y="3892"/>
                  </a:lnTo>
                  <a:lnTo>
                    <a:pt x="284" y="3871"/>
                  </a:lnTo>
                  <a:lnTo>
                    <a:pt x="282" y="3849"/>
                  </a:lnTo>
                  <a:lnTo>
                    <a:pt x="286" y="3829"/>
                  </a:lnTo>
                  <a:lnTo>
                    <a:pt x="291" y="3813"/>
                  </a:lnTo>
                  <a:lnTo>
                    <a:pt x="299" y="3798"/>
                  </a:lnTo>
                  <a:lnTo>
                    <a:pt x="307" y="3785"/>
                  </a:lnTo>
                  <a:lnTo>
                    <a:pt x="316" y="3771"/>
                  </a:lnTo>
                  <a:lnTo>
                    <a:pt x="320" y="3758"/>
                  </a:lnTo>
                  <a:lnTo>
                    <a:pt x="322" y="3745"/>
                  </a:lnTo>
                  <a:lnTo>
                    <a:pt x="319" y="3732"/>
                  </a:lnTo>
                  <a:lnTo>
                    <a:pt x="309" y="3717"/>
                  </a:lnTo>
                  <a:lnTo>
                    <a:pt x="291" y="3700"/>
                  </a:lnTo>
                  <a:lnTo>
                    <a:pt x="268" y="3679"/>
                  </a:lnTo>
                  <a:lnTo>
                    <a:pt x="256" y="3657"/>
                  </a:lnTo>
                  <a:lnTo>
                    <a:pt x="253" y="3634"/>
                  </a:lnTo>
                  <a:lnTo>
                    <a:pt x="258" y="3610"/>
                  </a:lnTo>
                  <a:lnTo>
                    <a:pt x="268" y="3585"/>
                  </a:lnTo>
                  <a:lnTo>
                    <a:pt x="281" y="3558"/>
                  </a:lnTo>
                  <a:lnTo>
                    <a:pt x="297" y="3530"/>
                  </a:lnTo>
                  <a:lnTo>
                    <a:pt x="312" y="3499"/>
                  </a:lnTo>
                  <a:lnTo>
                    <a:pt x="325" y="3466"/>
                  </a:lnTo>
                  <a:lnTo>
                    <a:pt x="334" y="3441"/>
                  </a:lnTo>
                  <a:lnTo>
                    <a:pt x="342" y="3418"/>
                  </a:lnTo>
                  <a:lnTo>
                    <a:pt x="349" y="3396"/>
                  </a:lnTo>
                  <a:lnTo>
                    <a:pt x="352" y="3373"/>
                  </a:lnTo>
                  <a:lnTo>
                    <a:pt x="354" y="3352"/>
                  </a:lnTo>
                  <a:lnTo>
                    <a:pt x="352" y="3330"/>
                  </a:lnTo>
                  <a:lnTo>
                    <a:pt x="344" y="3309"/>
                  </a:lnTo>
                  <a:lnTo>
                    <a:pt x="329" y="3286"/>
                  </a:lnTo>
                  <a:lnTo>
                    <a:pt x="309" y="3264"/>
                  </a:lnTo>
                  <a:lnTo>
                    <a:pt x="279" y="3241"/>
                  </a:lnTo>
                  <a:lnTo>
                    <a:pt x="241" y="3216"/>
                  </a:lnTo>
                  <a:lnTo>
                    <a:pt x="193" y="3192"/>
                  </a:lnTo>
                  <a:lnTo>
                    <a:pt x="135" y="3165"/>
                  </a:lnTo>
                  <a:lnTo>
                    <a:pt x="88" y="3144"/>
                  </a:lnTo>
                  <a:lnTo>
                    <a:pt x="51" y="3119"/>
                  </a:lnTo>
                  <a:lnTo>
                    <a:pt x="26" y="3094"/>
                  </a:lnTo>
                  <a:lnTo>
                    <a:pt x="8" y="3066"/>
                  </a:lnTo>
                  <a:lnTo>
                    <a:pt x="0" y="3036"/>
                  </a:lnTo>
                  <a:lnTo>
                    <a:pt x="0" y="3007"/>
                  </a:lnTo>
                  <a:lnTo>
                    <a:pt x="5" y="2973"/>
                  </a:lnTo>
                  <a:lnTo>
                    <a:pt x="18" y="2939"/>
                  </a:lnTo>
                  <a:lnTo>
                    <a:pt x="35" y="2904"/>
                  </a:lnTo>
                  <a:lnTo>
                    <a:pt x="58" y="2866"/>
                  </a:lnTo>
                  <a:lnTo>
                    <a:pt x="83" y="2826"/>
                  </a:lnTo>
                  <a:lnTo>
                    <a:pt x="112" y="2785"/>
                  </a:lnTo>
                  <a:lnTo>
                    <a:pt x="144" y="2742"/>
                  </a:lnTo>
                  <a:lnTo>
                    <a:pt x="177" y="2696"/>
                  </a:lnTo>
                  <a:lnTo>
                    <a:pt x="211" y="2650"/>
                  </a:lnTo>
                  <a:lnTo>
                    <a:pt x="244" y="2600"/>
                  </a:lnTo>
                  <a:lnTo>
                    <a:pt x="282" y="2542"/>
                  </a:lnTo>
                  <a:lnTo>
                    <a:pt x="316" y="2488"/>
                  </a:lnTo>
                  <a:lnTo>
                    <a:pt x="342" y="2437"/>
                  </a:lnTo>
                  <a:lnTo>
                    <a:pt x="362" y="2389"/>
                  </a:lnTo>
                  <a:lnTo>
                    <a:pt x="377" y="2344"/>
                  </a:lnTo>
                  <a:lnTo>
                    <a:pt x="387" y="2301"/>
                  </a:lnTo>
                  <a:lnTo>
                    <a:pt x="392" y="2260"/>
                  </a:lnTo>
                  <a:lnTo>
                    <a:pt x="393" y="2218"/>
                  </a:lnTo>
                  <a:lnTo>
                    <a:pt x="390" y="2177"/>
                  </a:lnTo>
                  <a:lnTo>
                    <a:pt x="382" y="2136"/>
                  </a:lnTo>
                  <a:lnTo>
                    <a:pt x="372" y="2093"/>
                  </a:lnTo>
                  <a:lnTo>
                    <a:pt x="357" y="2048"/>
                  </a:lnTo>
                  <a:lnTo>
                    <a:pt x="340" y="2000"/>
                  </a:lnTo>
                  <a:lnTo>
                    <a:pt x="332" y="1969"/>
                  </a:lnTo>
                  <a:lnTo>
                    <a:pt x="329" y="1933"/>
                  </a:lnTo>
                  <a:lnTo>
                    <a:pt x="329" y="1890"/>
                  </a:lnTo>
                  <a:lnTo>
                    <a:pt x="334" y="1843"/>
                  </a:lnTo>
                  <a:lnTo>
                    <a:pt x="342" y="1794"/>
                  </a:lnTo>
                  <a:lnTo>
                    <a:pt x="354" y="1743"/>
                  </a:lnTo>
                  <a:lnTo>
                    <a:pt x="367" y="1688"/>
                  </a:lnTo>
                  <a:lnTo>
                    <a:pt x="383" y="1632"/>
                  </a:lnTo>
                  <a:lnTo>
                    <a:pt x="400" y="1576"/>
                  </a:lnTo>
                  <a:lnTo>
                    <a:pt x="420" y="1518"/>
                  </a:lnTo>
                  <a:lnTo>
                    <a:pt x="439" y="1462"/>
                  </a:lnTo>
                  <a:lnTo>
                    <a:pt x="461" y="1407"/>
                  </a:lnTo>
                  <a:lnTo>
                    <a:pt x="481" y="1354"/>
                  </a:lnTo>
                  <a:lnTo>
                    <a:pt x="502" y="1305"/>
                  </a:lnTo>
                  <a:lnTo>
                    <a:pt x="520" y="1259"/>
                  </a:lnTo>
                  <a:lnTo>
                    <a:pt x="540" y="1216"/>
                  </a:lnTo>
                  <a:lnTo>
                    <a:pt x="557" y="1178"/>
                  </a:lnTo>
                  <a:lnTo>
                    <a:pt x="570" y="1145"/>
                  </a:lnTo>
                  <a:lnTo>
                    <a:pt x="583" y="1118"/>
                  </a:lnTo>
                  <a:lnTo>
                    <a:pt x="591" y="1098"/>
                  </a:lnTo>
                  <a:lnTo>
                    <a:pt x="598" y="1085"/>
                  </a:lnTo>
                  <a:lnTo>
                    <a:pt x="600" y="1082"/>
                  </a:lnTo>
                  <a:lnTo>
                    <a:pt x="563" y="1069"/>
                  </a:lnTo>
                  <a:lnTo>
                    <a:pt x="532" y="1052"/>
                  </a:lnTo>
                  <a:lnTo>
                    <a:pt x="509" y="1034"/>
                  </a:lnTo>
                  <a:lnTo>
                    <a:pt x="491" y="1012"/>
                  </a:lnTo>
                  <a:lnTo>
                    <a:pt x="477" y="991"/>
                  </a:lnTo>
                  <a:lnTo>
                    <a:pt x="469" y="968"/>
                  </a:lnTo>
                  <a:lnTo>
                    <a:pt x="464" y="945"/>
                  </a:lnTo>
                  <a:lnTo>
                    <a:pt x="463" y="922"/>
                  </a:lnTo>
                  <a:lnTo>
                    <a:pt x="463" y="900"/>
                  </a:lnTo>
                  <a:lnTo>
                    <a:pt x="466" y="880"/>
                  </a:lnTo>
                  <a:lnTo>
                    <a:pt x="469" y="862"/>
                  </a:lnTo>
                  <a:lnTo>
                    <a:pt x="472" y="847"/>
                  </a:lnTo>
                  <a:lnTo>
                    <a:pt x="476" y="836"/>
                  </a:lnTo>
                  <a:lnTo>
                    <a:pt x="479" y="829"/>
                  </a:lnTo>
                  <a:lnTo>
                    <a:pt x="479" y="826"/>
                  </a:lnTo>
                  <a:lnTo>
                    <a:pt x="519" y="758"/>
                  </a:lnTo>
                  <a:lnTo>
                    <a:pt x="563" y="692"/>
                  </a:lnTo>
                  <a:lnTo>
                    <a:pt x="616" y="627"/>
                  </a:lnTo>
                  <a:lnTo>
                    <a:pt x="674" y="566"/>
                  </a:lnTo>
                  <a:lnTo>
                    <a:pt x="738" y="509"/>
                  </a:lnTo>
                  <a:lnTo>
                    <a:pt x="809" y="452"/>
                  </a:lnTo>
                  <a:lnTo>
                    <a:pt x="884" y="399"/>
                  </a:lnTo>
                  <a:lnTo>
                    <a:pt x="965" y="348"/>
                  </a:lnTo>
                  <a:lnTo>
                    <a:pt x="1051" y="302"/>
                  </a:lnTo>
                  <a:lnTo>
                    <a:pt x="1140" y="257"/>
                  </a:lnTo>
                  <a:lnTo>
                    <a:pt x="1232" y="216"/>
                  </a:lnTo>
                  <a:lnTo>
                    <a:pt x="1330" y="178"/>
                  </a:lnTo>
                  <a:lnTo>
                    <a:pt x="1429" y="143"/>
                  </a:lnTo>
                  <a:lnTo>
                    <a:pt x="1531" y="114"/>
                  </a:lnTo>
                  <a:lnTo>
                    <a:pt x="1637" y="86"/>
                  </a:lnTo>
                  <a:lnTo>
                    <a:pt x="1746" y="62"/>
                  </a:lnTo>
                  <a:lnTo>
                    <a:pt x="1855" y="41"/>
                  </a:lnTo>
                  <a:lnTo>
                    <a:pt x="1966" y="24"/>
                  </a:lnTo>
                  <a:lnTo>
                    <a:pt x="2080" y="13"/>
                  </a:lnTo>
                  <a:lnTo>
                    <a:pt x="2192" y="5"/>
                  </a:lnTo>
                  <a:lnTo>
                    <a:pt x="2306" y="0"/>
                  </a:lnTo>
                  <a:lnTo>
                    <a:pt x="2420" y="0"/>
                  </a:lnTo>
                  <a:close/>
                </a:path>
              </a:pathLst>
            </a:custGeom>
            <a:solidFill>
              <a:sysClr val="window" lastClr="FFFFFF">
                <a:lumMod val="95000"/>
              </a:sysClr>
            </a:solidFill>
            <a:ln w="15875">
              <a:solidFill>
                <a:sysClr val="windowText" lastClr="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grpSp>
          <p:nvGrpSpPr>
            <p:cNvPr id="377" name="Group 15">
              <a:extLst>
                <a:ext uri="{FF2B5EF4-FFF2-40B4-BE49-F238E27FC236}">
                  <a16:creationId xmlns:a16="http://schemas.microsoft.com/office/drawing/2014/main" id="{F8FCD6AC-8832-D258-4389-B78BB0BCD9D1}"/>
                </a:ext>
              </a:extLst>
            </p:cNvPr>
            <p:cNvGrpSpPr/>
            <p:nvPr/>
          </p:nvGrpSpPr>
          <p:grpSpPr>
            <a:xfrm>
              <a:off x="8520113" y="2401888"/>
              <a:ext cx="1122363" cy="1303338"/>
              <a:chOff x="8520113" y="2401888"/>
              <a:chExt cx="1122363" cy="1303338"/>
            </a:xfrm>
            <a:solidFill>
              <a:srgbClr val="1F497D">
                <a:lumMod val="60000"/>
                <a:lumOff val="40000"/>
              </a:srgbClr>
            </a:solidFill>
          </p:grpSpPr>
          <p:sp>
            <p:nvSpPr>
              <p:cNvPr id="381" name="Freeform 7">
                <a:extLst>
                  <a:ext uri="{FF2B5EF4-FFF2-40B4-BE49-F238E27FC236}">
                    <a16:creationId xmlns:a16="http://schemas.microsoft.com/office/drawing/2014/main" id="{E19EF12A-F4A2-DA0F-BB7A-E100EAACF7B0}"/>
                  </a:ext>
                </a:extLst>
              </p:cNvPr>
              <p:cNvSpPr>
                <a:spLocks/>
              </p:cNvSpPr>
              <p:nvPr/>
            </p:nvSpPr>
            <p:spPr bwMode="auto">
              <a:xfrm>
                <a:off x="8731251" y="2990850"/>
                <a:ext cx="735013" cy="482600"/>
              </a:xfrm>
              <a:custGeom>
                <a:avLst/>
                <a:gdLst>
                  <a:gd name="T0" fmla="*/ 438 w 925"/>
                  <a:gd name="T1" fmla="*/ 25 h 608"/>
                  <a:gd name="T2" fmla="*/ 484 w 925"/>
                  <a:gd name="T3" fmla="*/ 65 h 608"/>
                  <a:gd name="T4" fmla="*/ 560 w 925"/>
                  <a:gd name="T5" fmla="*/ 96 h 608"/>
                  <a:gd name="T6" fmla="*/ 639 w 925"/>
                  <a:gd name="T7" fmla="*/ 104 h 608"/>
                  <a:gd name="T8" fmla="*/ 718 w 925"/>
                  <a:gd name="T9" fmla="*/ 89 h 608"/>
                  <a:gd name="T10" fmla="*/ 748 w 925"/>
                  <a:gd name="T11" fmla="*/ 117 h 608"/>
                  <a:gd name="T12" fmla="*/ 814 w 925"/>
                  <a:gd name="T13" fmla="*/ 152 h 608"/>
                  <a:gd name="T14" fmla="*/ 887 w 925"/>
                  <a:gd name="T15" fmla="*/ 162 h 608"/>
                  <a:gd name="T16" fmla="*/ 894 w 925"/>
                  <a:gd name="T17" fmla="*/ 167 h 608"/>
                  <a:gd name="T18" fmla="*/ 846 w 925"/>
                  <a:gd name="T19" fmla="*/ 175 h 608"/>
                  <a:gd name="T20" fmla="*/ 827 w 925"/>
                  <a:gd name="T21" fmla="*/ 177 h 608"/>
                  <a:gd name="T22" fmla="*/ 811 w 925"/>
                  <a:gd name="T23" fmla="*/ 274 h 608"/>
                  <a:gd name="T24" fmla="*/ 766 w 925"/>
                  <a:gd name="T25" fmla="*/ 357 h 608"/>
                  <a:gd name="T26" fmla="*/ 702 w 925"/>
                  <a:gd name="T27" fmla="*/ 425 h 608"/>
                  <a:gd name="T28" fmla="*/ 624 w 925"/>
                  <a:gd name="T29" fmla="*/ 481 h 608"/>
                  <a:gd name="T30" fmla="*/ 538 w 925"/>
                  <a:gd name="T31" fmla="*/ 526 h 608"/>
                  <a:gd name="T32" fmla="*/ 451 w 925"/>
                  <a:gd name="T33" fmla="*/ 560 h 608"/>
                  <a:gd name="T34" fmla="*/ 370 w 925"/>
                  <a:gd name="T35" fmla="*/ 585 h 608"/>
                  <a:gd name="T36" fmla="*/ 300 w 925"/>
                  <a:gd name="T37" fmla="*/ 602 h 608"/>
                  <a:gd name="T38" fmla="*/ 213 w 925"/>
                  <a:gd name="T39" fmla="*/ 602 h 608"/>
                  <a:gd name="T40" fmla="*/ 104 w 925"/>
                  <a:gd name="T41" fmla="*/ 570 h 608"/>
                  <a:gd name="T42" fmla="*/ 43 w 925"/>
                  <a:gd name="T43" fmla="*/ 526 h 608"/>
                  <a:gd name="T44" fmla="*/ 10 w 925"/>
                  <a:gd name="T45" fmla="*/ 468 h 608"/>
                  <a:gd name="T46" fmla="*/ 0 w 925"/>
                  <a:gd name="T47" fmla="*/ 402 h 608"/>
                  <a:gd name="T48" fmla="*/ 8 w 925"/>
                  <a:gd name="T49" fmla="*/ 331 h 608"/>
                  <a:gd name="T50" fmla="*/ 35 w 925"/>
                  <a:gd name="T51" fmla="*/ 263 h 608"/>
                  <a:gd name="T52" fmla="*/ 87 w 925"/>
                  <a:gd name="T53" fmla="*/ 187 h 608"/>
                  <a:gd name="T54" fmla="*/ 175 w 925"/>
                  <a:gd name="T55" fmla="*/ 108 h 608"/>
                  <a:gd name="T56" fmla="*/ 228 w 925"/>
                  <a:gd name="T57" fmla="*/ 73 h 608"/>
                  <a:gd name="T58" fmla="*/ 284 w 925"/>
                  <a:gd name="T59" fmla="*/ 63 h 608"/>
                  <a:gd name="T60" fmla="*/ 355 w 925"/>
                  <a:gd name="T61" fmla="*/ 41 h 608"/>
                  <a:gd name="T62" fmla="*/ 419 w 925"/>
                  <a:gd name="T63"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5" h="608">
                    <a:moveTo>
                      <a:pt x="419" y="0"/>
                    </a:moveTo>
                    <a:lnTo>
                      <a:pt x="438" y="25"/>
                    </a:lnTo>
                    <a:lnTo>
                      <a:pt x="459" y="46"/>
                    </a:lnTo>
                    <a:lnTo>
                      <a:pt x="484" y="65"/>
                    </a:lnTo>
                    <a:lnTo>
                      <a:pt x="520" y="84"/>
                    </a:lnTo>
                    <a:lnTo>
                      <a:pt x="560" y="96"/>
                    </a:lnTo>
                    <a:lnTo>
                      <a:pt x="599" y="104"/>
                    </a:lnTo>
                    <a:lnTo>
                      <a:pt x="639" y="104"/>
                    </a:lnTo>
                    <a:lnTo>
                      <a:pt x="679" y="99"/>
                    </a:lnTo>
                    <a:lnTo>
                      <a:pt x="718" y="89"/>
                    </a:lnTo>
                    <a:lnTo>
                      <a:pt x="718" y="91"/>
                    </a:lnTo>
                    <a:lnTo>
                      <a:pt x="748" y="117"/>
                    </a:lnTo>
                    <a:lnTo>
                      <a:pt x="780" y="137"/>
                    </a:lnTo>
                    <a:lnTo>
                      <a:pt x="814" y="152"/>
                    </a:lnTo>
                    <a:lnTo>
                      <a:pt x="851" y="159"/>
                    </a:lnTo>
                    <a:lnTo>
                      <a:pt x="887" y="162"/>
                    </a:lnTo>
                    <a:lnTo>
                      <a:pt x="925" y="159"/>
                    </a:lnTo>
                    <a:lnTo>
                      <a:pt x="894" y="167"/>
                    </a:lnTo>
                    <a:lnTo>
                      <a:pt x="867" y="172"/>
                    </a:lnTo>
                    <a:lnTo>
                      <a:pt x="846" y="175"/>
                    </a:lnTo>
                    <a:lnTo>
                      <a:pt x="832" y="177"/>
                    </a:lnTo>
                    <a:lnTo>
                      <a:pt x="827" y="177"/>
                    </a:lnTo>
                    <a:lnTo>
                      <a:pt x="822" y="228"/>
                    </a:lnTo>
                    <a:lnTo>
                      <a:pt x="811" y="274"/>
                    </a:lnTo>
                    <a:lnTo>
                      <a:pt x="791" y="317"/>
                    </a:lnTo>
                    <a:lnTo>
                      <a:pt x="766" y="357"/>
                    </a:lnTo>
                    <a:lnTo>
                      <a:pt x="737" y="392"/>
                    </a:lnTo>
                    <a:lnTo>
                      <a:pt x="702" y="425"/>
                    </a:lnTo>
                    <a:lnTo>
                      <a:pt x="664" y="455"/>
                    </a:lnTo>
                    <a:lnTo>
                      <a:pt x="624" y="481"/>
                    </a:lnTo>
                    <a:lnTo>
                      <a:pt x="581" y="504"/>
                    </a:lnTo>
                    <a:lnTo>
                      <a:pt x="538" y="526"/>
                    </a:lnTo>
                    <a:lnTo>
                      <a:pt x="494" y="544"/>
                    </a:lnTo>
                    <a:lnTo>
                      <a:pt x="451" y="560"/>
                    </a:lnTo>
                    <a:lnTo>
                      <a:pt x="409" y="573"/>
                    </a:lnTo>
                    <a:lnTo>
                      <a:pt x="370" y="585"/>
                    </a:lnTo>
                    <a:lnTo>
                      <a:pt x="334" y="595"/>
                    </a:lnTo>
                    <a:lnTo>
                      <a:pt x="300" y="602"/>
                    </a:lnTo>
                    <a:lnTo>
                      <a:pt x="271" y="608"/>
                    </a:lnTo>
                    <a:lnTo>
                      <a:pt x="213" y="602"/>
                    </a:lnTo>
                    <a:lnTo>
                      <a:pt x="157" y="588"/>
                    </a:lnTo>
                    <a:lnTo>
                      <a:pt x="104" y="570"/>
                    </a:lnTo>
                    <a:lnTo>
                      <a:pt x="71" y="550"/>
                    </a:lnTo>
                    <a:lnTo>
                      <a:pt x="43" y="526"/>
                    </a:lnTo>
                    <a:lnTo>
                      <a:pt x="23" y="499"/>
                    </a:lnTo>
                    <a:lnTo>
                      <a:pt x="10" y="468"/>
                    </a:lnTo>
                    <a:lnTo>
                      <a:pt x="1" y="435"/>
                    </a:lnTo>
                    <a:lnTo>
                      <a:pt x="0" y="402"/>
                    </a:lnTo>
                    <a:lnTo>
                      <a:pt x="1" y="365"/>
                    </a:lnTo>
                    <a:lnTo>
                      <a:pt x="8" y="331"/>
                    </a:lnTo>
                    <a:lnTo>
                      <a:pt x="20" y="296"/>
                    </a:lnTo>
                    <a:lnTo>
                      <a:pt x="35" y="263"/>
                    </a:lnTo>
                    <a:lnTo>
                      <a:pt x="53" y="233"/>
                    </a:lnTo>
                    <a:lnTo>
                      <a:pt x="87" y="187"/>
                    </a:lnTo>
                    <a:lnTo>
                      <a:pt x="129" y="146"/>
                    </a:lnTo>
                    <a:lnTo>
                      <a:pt x="175" y="108"/>
                    </a:lnTo>
                    <a:lnTo>
                      <a:pt x="224" y="75"/>
                    </a:lnTo>
                    <a:lnTo>
                      <a:pt x="228" y="73"/>
                    </a:lnTo>
                    <a:lnTo>
                      <a:pt x="248" y="61"/>
                    </a:lnTo>
                    <a:lnTo>
                      <a:pt x="284" y="63"/>
                    </a:lnTo>
                    <a:lnTo>
                      <a:pt x="320" y="55"/>
                    </a:lnTo>
                    <a:lnTo>
                      <a:pt x="355" y="41"/>
                    </a:lnTo>
                    <a:lnTo>
                      <a:pt x="388" y="22"/>
                    </a:lnTo>
                    <a:lnTo>
                      <a:pt x="4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382" name="Freeform 8">
                <a:extLst>
                  <a:ext uri="{FF2B5EF4-FFF2-40B4-BE49-F238E27FC236}">
                    <a16:creationId xmlns:a16="http://schemas.microsoft.com/office/drawing/2014/main" id="{2A2E08DB-765C-10FC-730C-C6C2194FE12B}"/>
                  </a:ext>
                </a:extLst>
              </p:cNvPr>
              <p:cNvSpPr>
                <a:spLocks/>
              </p:cNvSpPr>
              <p:nvPr/>
            </p:nvSpPr>
            <p:spPr bwMode="auto">
              <a:xfrm>
                <a:off x="8520113" y="3078163"/>
                <a:ext cx="319088" cy="258763"/>
              </a:xfrm>
              <a:custGeom>
                <a:avLst/>
                <a:gdLst>
                  <a:gd name="T0" fmla="*/ 403 w 403"/>
                  <a:gd name="T1" fmla="*/ 0 h 327"/>
                  <a:gd name="T2" fmla="*/ 362 w 403"/>
                  <a:gd name="T3" fmla="*/ 38 h 327"/>
                  <a:gd name="T4" fmla="*/ 324 w 403"/>
                  <a:gd name="T5" fmla="*/ 80 h 327"/>
                  <a:gd name="T6" fmla="*/ 291 w 403"/>
                  <a:gd name="T7" fmla="*/ 124 h 327"/>
                  <a:gd name="T8" fmla="*/ 268 w 403"/>
                  <a:gd name="T9" fmla="*/ 167 h 327"/>
                  <a:gd name="T10" fmla="*/ 251 w 403"/>
                  <a:gd name="T11" fmla="*/ 215 h 327"/>
                  <a:gd name="T12" fmla="*/ 243 w 403"/>
                  <a:gd name="T13" fmla="*/ 266 h 327"/>
                  <a:gd name="T14" fmla="*/ 241 w 403"/>
                  <a:gd name="T15" fmla="*/ 268 h 327"/>
                  <a:gd name="T16" fmla="*/ 230 w 403"/>
                  <a:gd name="T17" fmla="*/ 291 h 327"/>
                  <a:gd name="T18" fmla="*/ 213 w 403"/>
                  <a:gd name="T19" fmla="*/ 308 h 327"/>
                  <a:gd name="T20" fmla="*/ 195 w 403"/>
                  <a:gd name="T21" fmla="*/ 319 h 327"/>
                  <a:gd name="T22" fmla="*/ 174 w 403"/>
                  <a:gd name="T23" fmla="*/ 326 h 327"/>
                  <a:gd name="T24" fmla="*/ 151 w 403"/>
                  <a:gd name="T25" fmla="*/ 327 h 327"/>
                  <a:gd name="T26" fmla="*/ 127 w 403"/>
                  <a:gd name="T27" fmla="*/ 324 h 327"/>
                  <a:gd name="T28" fmla="*/ 103 w 403"/>
                  <a:gd name="T29" fmla="*/ 317 h 327"/>
                  <a:gd name="T30" fmla="*/ 81 w 403"/>
                  <a:gd name="T31" fmla="*/ 308 h 327"/>
                  <a:gd name="T32" fmla="*/ 61 w 403"/>
                  <a:gd name="T33" fmla="*/ 294 h 327"/>
                  <a:gd name="T34" fmla="*/ 45 w 403"/>
                  <a:gd name="T35" fmla="*/ 279 h 327"/>
                  <a:gd name="T36" fmla="*/ 25 w 403"/>
                  <a:gd name="T37" fmla="*/ 253 h 327"/>
                  <a:gd name="T38" fmla="*/ 10 w 403"/>
                  <a:gd name="T39" fmla="*/ 222 h 327"/>
                  <a:gd name="T40" fmla="*/ 2 w 403"/>
                  <a:gd name="T41" fmla="*/ 187 h 327"/>
                  <a:gd name="T42" fmla="*/ 0 w 403"/>
                  <a:gd name="T43" fmla="*/ 154 h 327"/>
                  <a:gd name="T44" fmla="*/ 30 w 403"/>
                  <a:gd name="T45" fmla="*/ 137 h 327"/>
                  <a:gd name="T46" fmla="*/ 60 w 403"/>
                  <a:gd name="T47" fmla="*/ 116 h 327"/>
                  <a:gd name="T48" fmla="*/ 88 w 403"/>
                  <a:gd name="T49" fmla="*/ 88 h 327"/>
                  <a:gd name="T50" fmla="*/ 126 w 403"/>
                  <a:gd name="T51" fmla="*/ 98 h 327"/>
                  <a:gd name="T52" fmla="*/ 164 w 403"/>
                  <a:gd name="T53" fmla="*/ 98 h 327"/>
                  <a:gd name="T54" fmla="*/ 200 w 403"/>
                  <a:gd name="T55" fmla="*/ 88 h 327"/>
                  <a:gd name="T56" fmla="*/ 235 w 403"/>
                  <a:gd name="T57" fmla="*/ 73 h 327"/>
                  <a:gd name="T58" fmla="*/ 269 w 403"/>
                  <a:gd name="T59" fmla="*/ 53 h 327"/>
                  <a:gd name="T60" fmla="*/ 299 w 403"/>
                  <a:gd name="T61" fmla="*/ 28 h 327"/>
                  <a:gd name="T62" fmla="*/ 327 w 403"/>
                  <a:gd name="T63" fmla="*/ 2 h 327"/>
                  <a:gd name="T64" fmla="*/ 365 w 403"/>
                  <a:gd name="T65" fmla="*/ 5 h 327"/>
                  <a:gd name="T66" fmla="*/ 403 w 403"/>
                  <a:gd name="T6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3" h="327">
                    <a:moveTo>
                      <a:pt x="403" y="0"/>
                    </a:moveTo>
                    <a:lnTo>
                      <a:pt x="362" y="38"/>
                    </a:lnTo>
                    <a:lnTo>
                      <a:pt x="324" y="80"/>
                    </a:lnTo>
                    <a:lnTo>
                      <a:pt x="291" y="124"/>
                    </a:lnTo>
                    <a:lnTo>
                      <a:pt x="268" y="167"/>
                    </a:lnTo>
                    <a:lnTo>
                      <a:pt x="251" y="215"/>
                    </a:lnTo>
                    <a:lnTo>
                      <a:pt x="243" y="266"/>
                    </a:lnTo>
                    <a:lnTo>
                      <a:pt x="241" y="268"/>
                    </a:lnTo>
                    <a:lnTo>
                      <a:pt x="230" y="291"/>
                    </a:lnTo>
                    <a:lnTo>
                      <a:pt x="213" y="308"/>
                    </a:lnTo>
                    <a:lnTo>
                      <a:pt x="195" y="319"/>
                    </a:lnTo>
                    <a:lnTo>
                      <a:pt x="174" y="326"/>
                    </a:lnTo>
                    <a:lnTo>
                      <a:pt x="151" y="327"/>
                    </a:lnTo>
                    <a:lnTo>
                      <a:pt x="127" y="324"/>
                    </a:lnTo>
                    <a:lnTo>
                      <a:pt x="103" y="317"/>
                    </a:lnTo>
                    <a:lnTo>
                      <a:pt x="81" y="308"/>
                    </a:lnTo>
                    <a:lnTo>
                      <a:pt x="61" y="294"/>
                    </a:lnTo>
                    <a:lnTo>
                      <a:pt x="45" y="279"/>
                    </a:lnTo>
                    <a:lnTo>
                      <a:pt x="25" y="253"/>
                    </a:lnTo>
                    <a:lnTo>
                      <a:pt x="10" y="222"/>
                    </a:lnTo>
                    <a:lnTo>
                      <a:pt x="2" y="187"/>
                    </a:lnTo>
                    <a:lnTo>
                      <a:pt x="0" y="154"/>
                    </a:lnTo>
                    <a:lnTo>
                      <a:pt x="30" y="137"/>
                    </a:lnTo>
                    <a:lnTo>
                      <a:pt x="60" y="116"/>
                    </a:lnTo>
                    <a:lnTo>
                      <a:pt x="88" y="88"/>
                    </a:lnTo>
                    <a:lnTo>
                      <a:pt x="126" y="98"/>
                    </a:lnTo>
                    <a:lnTo>
                      <a:pt x="164" y="98"/>
                    </a:lnTo>
                    <a:lnTo>
                      <a:pt x="200" y="88"/>
                    </a:lnTo>
                    <a:lnTo>
                      <a:pt x="235" y="73"/>
                    </a:lnTo>
                    <a:lnTo>
                      <a:pt x="269" y="53"/>
                    </a:lnTo>
                    <a:lnTo>
                      <a:pt x="299" y="28"/>
                    </a:lnTo>
                    <a:lnTo>
                      <a:pt x="327" y="2"/>
                    </a:lnTo>
                    <a:lnTo>
                      <a:pt x="365" y="5"/>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383" name="Freeform 9">
                <a:extLst>
                  <a:ext uri="{FF2B5EF4-FFF2-40B4-BE49-F238E27FC236}">
                    <a16:creationId xmlns:a16="http://schemas.microsoft.com/office/drawing/2014/main" id="{1F70E718-EF60-835E-A20E-0E067EFF2F27}"/>
                  </a:ext>
                </a:extLst>
              </p:cNvPr>
              <p:cNvSpPr>
                <a:spLocks noEditPoints="1"/>
              </p:cNvSpPr>
              <p:nvPr/>
            </p:nvSpPr>
            <p:spPr bwMode="auto">
              <a:xfrm>
                <a:off x="9055101" y="2401888"/>
                <a:ext cx="587375" cy="698500"/>
              </a:xfrm>
              <a:custGeom>
                <a:avLst/>
                <a:gdLst>
                  <a:gd name="T0" fmla="*/ 353 w 740"/>
                  <a:gd name="T1" fmla="*/ 131 h 879"/>
                  <a:gd name="T2" fmla="*/ 405 w 740"/>
                  <a:gd name="T3" fmla="*/ 159 h 879"/>
                  <a:gd name="T4" fmla="*/ 537 w 740"/>
                  <a:gd name="T5" fmla="*/ 336 h 879"/>
                  <a:gd name="T6" fmla="*/ 482 w 740"/>
                  <a:gd name="T7" fmla="*/ 524 h 879"/>
                  <a:gd name="T8" fmla="*/ 305 w 740"/>
                  <a:gd name="T9" fmla="*/ 603 h 879"/>
                  <a:gd name="T10" fmla="*/ 294 w 740"/>
                  <a:gd name="T11" fmla="*/ 620 h 879"/>
                  <a:gd name="T12" fmla="*/ 350 w 740"/>
                  <a:gd name="T13" fmla="*/ 622 h 879"/>
                  <a:gd name="T14" fmla="*/ 502 w 740"/>
                  <a:gd name="T15" fmla="*/ 584 h 879"/>
                  <a:gd name="T16" fmla="*/ 563 w 740"/>
                  <a:gd name="T17" fmla="*/ 704 h 879"/>
                  <a:gd name="T18" fmla="*/ 580 w 740"/>
                  <a:gd name="T19" fmla="*/ 694 h 879"/>
                  <a:gd name="T20" fmla="*/ 537 w 740"/>
                  <a:gd name="T21" fmla="*/ 612 h 879"/>
                  <a:gd name="T22" fmla="*/ 533 w 740"/>
                  <a:gd name="T23" fmla="*/ 494 h 879"/>
                  <a:gd name="T24" fmla="*/ 553 w 740"/>
                  <a:gd name="T25" fmla="*/ 299 h 879"/>
                  <a:gd name="T26" fmla="*/ 410 w 740"/>
                  <a:gd name="T27" fmla="*/ 134 h 879"/>
                  <a:gd name="T28" fmla="*/ 624 w 740"/>
                  <a:gd name="T29" fmla="*/ 38 h 879"/>
                  <a:gd name="T30" fmla="*/ 679 w 740"/>
                  <a:gd name="T31" fmla="*/ 180 h 879"/>
                  <a:gd name="T32" fmla="*/ 609 w 740"/>
                  <a:gd name="T33" fmla="*/ 339 h 879"/>
                  <a:gd name="T34" fmla="*/ 613 w 740"/>
                  <a:gd name="T35" fmla="*/ 359 h 879"/>
                  <a:gd name="T36" fmla="*/ 674 w 740"/>
                  <a:gd name="T37" fmla="*/ 296 h 879"/>
                  <a:gd name="T38" fmla="*/ 740 w 740"/>
                  <a:gd name="T39" fmla="*/ 442 h 879"/>
                  <a:gd name="T40" fmla="*/ 654 w 740"/>
                  <a:gd name="T41" fmla="*/ 575 h 879"/>
                  <a:gd name="T42" fmla="*/ 616 w 740"/>
                  <a:gd name="T43" fmla="*/ 605 h 879"/>
                  <a:gd name="T44" fmla="*/ 629 w 740"/>
                  <a:gd name="T45" fmla="*/ 615 h 879"/>
                  <a:gd name="T46" fmla="*/ 725 w 740"/>
                  <a:gd name="T47" fmla="*/ 650 h 879"/>
                  <a:gd name="T48" fmla="*/ 692 w 740"/>
                  <a:gd name="T49" fmla="*/ 797 h 879"/>
                  <a:gd name="T50" fmla="*/ 642 w 740"/>
                  <a:gd name="T51" fmla="*/ 831 h 879"/>
                  <a:gd name="T52" fmla="*/ 500 w 740"/>
                  <a:gd name="T53" fmla="*/ 878 h 879"/>
                  <a:gd name="T54" fmla="*/ 335 w 740"/>
                  <a:gd name="T55" fmla="*/ 823 h 879"/>
                  <a:gd name="T56" fmla="*/ 469 w 740"/>
                  <a:gd name="T57" fmla="*/ 721 h 879"/>
                  <a:gd name="T58" fmla="*/ 461 w 740"/>
                  <a:gd name="T59" fmla="*/ 703 h 879"/>
                  <a:gd name="T60" fmla="*/ 383 w 740"/>
                  <a:gd name="T61" fmla="*/ 769 h 879"/>
                  <a:gd name="T62" fmla="*/ 175 w 740"/>
                  <a:gd name="T63" fmla="*/ 815 h 879"/>
                  <a:gd name="T64" fmla="*/ 21 w 740"/>
                  <a:gd name="T65" fmla="*/ 717 h 879"/>
                  <a:gd name="T66" fmla="*/ 5 w 740"/>
                  <a:gd name="T67" fmla="*/ 559 h 879"/>
                  <a:gd name="T68" fmla="*/ 81 w 740"/>
                  <a:gd name="T69" fmla="*/ 603 h 879"/>
                  <a:gd name="T70" fmla="*/ 94 w 740"/>
                  <a:gd name="T71" fmla="*/ 592 h 879"/>
                  <a:gd name="T72" fmla="*/ 39 w 740"/>
                  <a:gd name="T73" fmla="*/ 529 h 879"/>
                  <a:gd name="T74" fmla="*/ 21 w 740"/>
                  <a:gd name="T75" fmla="*/ 484 h 879"/>
                  <a:gd name="T76" fmla="*/ 11 w 740"/>
                  <a:gd name="T77" fmla="*/ 379 h 879"/>
                  <a:gd name="T78" fmla="*/ 36 w 740"/>
                  <a:gd name="T79" fmla="*/ 314 h 879"/>
                  <a:gd name="T80" fmla="*/ 175 w 740"/>
                  <a:gd name="T81" fmla="*/ 242 h 879"/>
                  <a:gd name="T82" fmla="*/ 317 w 740"/>
                  <a:gd name="T83" fmla="*/ 303 h 879"/>
                  <a:gd name="T84" fmla="*/ 347 w 740"/>
                  <a:gd name="T85" fmla="*/ 372 h 879"/>
                  <a:gd name="T86" fmla="*/ 350 w 740"/>
                  <a:gd name="T87" fmla="*/ 484 h 879"/>
                  <a:gd name="T88" fmla="*/ 368 w 740"/>
                  <a:gd name="T89" fmla="*/ 489 h 879"/>
                  <a:gd name="T90" fmla="*/ 368 w 740"/>
                  <a:gd name="T91" fmla="*/ 361 h 879"/>
                  <a:gd name="T92" fmla="*/ 477 w 740"/>
                  <a:gd name="T93" fmla="*/ 354 h 879"/>
                  <a:gd name="T94" fmla="*/ 477 w 740"/>
                  <a:gd name="T95" fmla="*/ 336 h 879"/>
                  <a:gd name="T96" fmla="*/ 428 w 740"/>
                  <a:gd name="T97" fmla="*/ 342 h 879"/>
                  <a:gd name="T98" fmla="*/ 353 w 740"/>
                  <a:gd name="T99" fmla="*/ 321 h 879"/>
                  <a:gd name="T100" fmla="*/ 256 w 740"/>
                  <a:gd name="T101" fmla="*/ 227 h 879"/>
                  <a:gd name="T102" fmla="*/ 319 w 740"/>
                  <a:gd name="T103" fmla="*/ 101 h 879"/>
                  <a:gd name="T104" fmla="*/ 472 w 740"/>
                  <a:gd name="T105" fmla="*/ 65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0" h="879">
                    <a:moveTo>
                      <a:pt x="363" y="119"/>
                    </a:moveTo>
                    <a:lnTo>
                      <a:pt x="360" y="121"/>
                    </a:lnTo>
                    <a:lnTo>
                      <a:pt x="357" y="123"/>
                    </a:lnTo>
                    <a:lnTo>
                      <a:pt x="355" y="126"/>
                    </a:lnTo>
                    <a:lnTo>
                      <a:pt x="353" y="131"/>
                    </a:lnTo>
                    <a:lnTo>
                      <a:pt x="353" y="134"/>
                    </a:lnTo>
                    <a:lnTo>
                      <a:pt x="355" y="138"/>
                    </a:lnTo>
                    <a:lnTo>
                      <a:pt x="357" y="141"/>
                    </a:lnTo>
                    <a:lnTo>
                      <a:pt x="362" y="142"/>
                    </a:lnTo>
                    <a:lnTo>
                      <a:pt x="405" y="159"/>
                    </a:lnTo>
                    <a:lnTo>
                      <a:pt x="443" y="182"/>
                    </a:lnTo>
                    <a:lnTo>
                      <a:pt x="476" y="214"/>
                    </a:lnTo>
                    <a:lnTo>
                      <a:pt x="504" y="252"/>
                    </a:lnTo>
                    <a:lnTo>
                      <a:pt x="524" y="291"/>
                    </a:lnTo>
                    <a:lnTo>
                      <a:pt x="537" y="336"/>
                    </a:lnTo>
                    <a:lnTo>
                      <a:pt x="540" y="380"/>
                    </a:lnTo>
                    <a:lnTo>
                      <a:pt x="535" y="422"/>
                    </a:lnTo>
                    <a:lnTo>
                      <a:pt x="524" y="460"/>
                    </a:lnTo>
                    <a:lnTo>
                      <a:pt x="505" y="494"/>
                    </a:lnTo>
                    <a:lnTo>
                      <a:pt x="482" y="524"/>
                    </a:lnTo>
                    <a:lnTo>
                      <a:pt x="454" y="549"/>
                    </a:lnTo>
                    <a:lnTo>
                      <a:pt x="421" y="570"/>
                    </a:lnTo>
                    <a:lnTo>
                      <a:pt x="385" y="587"/>
                    </a:lnTo>
                    <a:lnTo>
                      <a:pt x="347" y="597"/>
                    </a:lnTo>
                    <a:lnTo>
                      <a:pt x="305" y="603"/>
                    </a:lnTo>
                    <a:lnTo>
                      <a:pt x="301" y="605"/>
                    </a:lnTo>
                    <a:lnTo>
                      <a:pt x="297" y="608"/>
                    </a:lnTo>
                    <a:lnTo>
                      <a:pt x="296" y="612"/>
                    </a:lnTo>
                    <a:lnTo>
                      <a:pt x="294" y="615"/>
                    </a:lnTo>
                    <a:lnTo>
                      <a:pt x="294" y="620"/>
                    </a:lnTo>
                    <a:lnTo>
                      <a:pt x="296" y="623"/>
                    </a:lnTo>
                    <a:lnTo>
                      <a:pt x="297" y="627"/>
                    </a:lnTo>
                    <a:lnTo>
                      <a:pt x="301" y="628"/>
                    </a:lnTo>
                    <a:lnTo>
                      <a:pt x="305" y="628"/>
                    </a:lnTo>
                    <a:lnTo>
                      <a:pt x="350" y="622"/>
                    </a:lnTo>
                    <a:lnTo>
                      <a:pt x="393" y="608"/>
                    </a:lnTo>
                    <a:lnTo>
                      <a:pt x="433" y="592"/>
                    </a:lnTo>
                    <a:lnTo>
                      <a:pt x="467" y="569"/>
                    </a:lnTo>
                    <a:lnTo>
                      <a:pt x="499" y="541"/>
                    </a:lnTo>
                    <a:lnTo>
                      <a:pt x="502" y="584"/>
                    </a:lnTo>
                    <a:lnTo>
                      <a:pt x="515" y="625"/>
                    </a:lnTo>
                    <a:lnTo>
                      <a:pt x="533" y="665"/>
                    </a:lnTo>
                    <a:lnTo>
                      <a:pt x="557" y="699"/>
                    </a:lnTo>
                    <a:lnTo>
                      <a:pt x="560" y="703"/>
                    </a:lnTo>
                    <a:lnTo>
                      <a:pt x="563" y="704"/>
                    </a:lnTo>
                    <a:lnTo>
                      <a:pt x="568" y="704"/>
                    </a:lnTo>
                    <a:lnTo>
                      <a:pt x="571" y="703"/>
                    </a:lnTo>
                    <a:lnTo>
                      <a:pt x="575" y="701"/>
                    </a:lnTo>
                    <a:lnTo>
                      <a:pt x="578" y="698"/>
                    </a:lnTo>
                    <a:lnTo>
                      <a:pt x="580" y="694"/>
                    </a:lnTo>
                    <a:lnTo>
                      <a:pt x="580" y="691"/>
                    </a:lnTo>
                    <a:lnTo>
                      <a:pt x="576" y="686"/>
                    </a:lnTo>
                    <a:lnTo>
                      <a:pt x="562" y="663"/>
                    </a:lnTo>
                    <a:lnTo>
                      <a:pt x="548" y="638"/>
                    </a:lnTo>
                    <a:lnTo>
                      <a:pt x="537" y="612"/>
                    </a:lnTo>
                    <a:lnTo>
                      <a:pt x="527" y="584"/>
                    </a:lnTo>
                    <a:lnTo>
                      <a:pt x="522" y="554"/>
                    </a:lnTo>
                    <a:lnTo>
                      <a:pt x="524" y="526"/>
                    </a:lnTo>
                    <a:lnTo>
                      <a:pt x="532" y="499"/>
                    </a:lnTo>
                    <a:lnTo>
                      <a:pt x="533" y="494"/>
                    </a:lnTo>
                    <a:lnTo>
                      <a:pt x="548" y="461"/>
                    </a:lnTo>
                    <a:lnTo>
                      <a:pt x="558" y="427"/>
                    </a:lnTo>
                    <a:lnTo>
                      <a:pt x="565" y="387"/>
                    </a:lnTo>
                    <a:lnTo>
                      <a:pt x="563" y="344"/>
                    </a:lnTo>
                    <a:lnTo>
                      <a:pt x="553" y="299"/>
                    </a:lnTo>
                    <a:lnTo>
                      <a:pt x="537" y="258"/>
                    </a:lnTo>
                    <a:lnTo>
                      <a:pt x="512" y="220"/>
                    </a:lnTo>
                    <a:lnTo>
                      <a:pt x="482" y="185"/>
                    </a:lnTo>
                    <a:lnTo>
                      <a:pt x="448" y="156"/>
                    </a:lnTo>
                    <a:lnTo>
                      <a:pt x="410" y="134"/>
                    </a:lnTo>
                    <a:lnTo>
                      <a:pt x="368" y="119"/>
                    </a:lnTo>
                    <a:lnTo>
                      <a:pt x="363" y="119"/>
                    </a:lnTo>
                    <a:close/>
                    <a:moveTo>
                      <a:pt x="566" y="0"/>
                    </a:moveTo>
                    <a:lnTo>
                      <a:pt x="598" y="17"/>
                    </a:lnTo>
                    <a:lnTo>
                      <a:pt x="624" y="38"/>
                    </a:lnTo>
                    <a:lnTo>
                      <a:pt x="644" y="63"/>
                    </a:lnTo>
                    <a:lnTo>
                      <a:pt x="659" y="91"/>
                    </a:lnTo>
                    <a:lnTo>
                      <a:pt x="669" y="121"/>
                    </a:lnTo>
                    <a:lnTo>
                      <a:pt x="675" y="151"/>
                    </a:lnTo>
                    <a:lnTo>
                      <a:pt x="679" y="180"/>
                    </a:lnTo>
                    <a:lnTo>
                      <a:pt x="680" y="209"/>
                    </a:lnTo>
                    <a:lnTo>
                      <a:pt x="680" y="235"/>
                    </a:lnTo>
                    <a:lnTo>
                      <a:pt x="661" y="273"/>
                    </a:lnTo>
                    <a:lnTo>
                      <a:pt x="636" y="308"/>
                    </a:lnTo>
                    <a:lnTo>
                      <a:pt x="609" y="339"/>
                    </a:lnTo>
                    <a:lnTo>
                      <a:pt x="606" y="344"/>
                    </a:lnTo>
                    <a:lnTo>
                      <a:pt x="606" y="349"/>
                    </a:lnTo>
                    <a:lnTo>
                      <a:pt x="606" y="352"/>
                    </a:lnTo>
                    <a:lnTo>
                      <a:pt x="609" y="356"/>
                    </a:lnTo>
                    <a:lnTo>
                      <a:pt x="613" y="359"/>
                    </a:lnTo>
                    <a:lnTo>
                      <a:pt x="618" y="361"/>
                    </a:lnTo>
                    <a:lnTo>
                      <a:pt x="621" y="359"/>
                    </a:lnTo>
                    <a:lnTo>
                      <a:pt x="626" y="357"/>
                    </a:lnTo>
                    <a:lnTo>
                      <a:pt x="652" y="328"/>
                    </a:lnTo>
                    <a:lnTo>
                      <a:pt x="674" y="296"/>
                    </a:lnTo>
                    <a:lnTo>
                      <a:pt x="702" y="324"/>
                    </a:lnTo>
                    <a:lnTo>
                      <a:pt x="722" y="354"/>
                    </a:lnTo>
                    <a:lnTo>
                      <a:pt x="733" y="384"/>
                    </a:lnTo>
                    <a:lnTo>
                      <a:pt x="738" y="413"/>
                    </a:lnTo>
                    <a:lnTo>
                      <a:pt x="740" y="442"/>
                    </a:lnTo>
                    <a:lnTo>
                      <a:pt x="735" y="468"/>
                    </a:lnTo>
                    <a:lnTo>
                      <a:pt x="728" y="494"/>
                    </a:lnTo>
                    <a:lnTo>
                      <a:pt x="707" y="524"/>
                    </a:lnTo>
                    <a:lnTo>
                      <a:pt x="682" y="552"/>
                    </a:lnTo>
                    <a:lnTo>
                      <a:pt x="654" y="575"/>
                    </a:lnTo>
                    <a:lnTo>
                      <a:pt x="624" y="592"/>
                    </a:lnTo>
                    <a:lnTo>
                      <a:pt x="619" y="595"/>
                    </a:lnTo>
                    <a:lnTo>
                      <a:pt x="616" y="598"/>
                    </a:lnTo>
                    <a:lnTo>
                      <a:pt x="616" y="602"/>
                    </a:lnTo>
                    <a:lnTo>
                      <a:pt x="616" y="605"/>
                    </a:lnTo>
                    <a:lnTo>
                      <a:pt x="616" y="610"/>
                    </a:lnTo>
                    <a:lnTo>
                      <a:pt x="619" y="613"/>
                    </a:lnTo>
                    <a:lnTo>
                      <a:pt x="621" y="615"/>
                    </a:lnTo>
                    <a:lnTo>
                      <a:pt x="626" y="617"/>
                    </a:lnTo>
                    <a:lnTo>
                      <a:pt x="629" y="615"/>
                    </a:lnTo>
                    <a:lnTo>
                      <a:pt x="656" y="603"/>
                    </a:lnTo>
                    <a:lnTo>
                      <a:pt x="679" y="587"/>
                    </a:lnTo>
                    <a:lnTo>
                      <a:pt x="700" y="569"/>
                    </a:lnTo>
                    <a:lnTo>
                      <a:pt x="717" y="612"/>
                    </a:lnTo>
                    <a:lnTo>
                      <a:pt x="725" y="650"/>
                    </a:lnTo>
                    <a:lnTo>
                      <a:pt x="728" y="686"/>
                    </a:lnTo>
                    <a:lnTo>
                      <a:pt x="727" y="719"/>
                    </a:lnTo>
                    <a:lnTo>
                      <a:pt x="718" y="747"/>
                    </a:lnTo>
                    <a:lnTo>
                      <a:pt x="707" y="774"/>
                    </a:lnTo>
                    <a:lnTo>
                      <a:pt x="692" y="797"/>
                    </a:lnTo>
                    <a:lnTo>
                      <a:pt x="674" y="818"/>
                    </a:lnTo>
                    <a:lnTo>
                      <a:pt x="652" y="836"/>
                    </a:lnTo>
                    <a:lnTo>
                      <a:pt x="649" y="833"/>
                    </a:lnTo>
                    <a:lnTo>
                      <a:pt x="646" y="831"/>
                    </a:lnTo>
                    <a:lnTo>
                      <a:pt x="642" y="831"/>
                    </a:lnTo>
                    <a:lnTo>
                      <a:pt x="637" y="833"/>
                    </a:lnTo>
                    <a:lnTo>
                      <a:pt x="604" y="850"/>
                    </a:lnTo>
                    <a:lnTo>
                      <a:pt x="571" y="863"/>
                    </a:lnTo>
                    <a:lnTo>
                      <a:pt x="535" y="873"/>
                    </a:lnTo>
                    <a:lnTo>
                      <a:pt x="500" y="878"/>
                    </a:lnTo>
                    <a:lnTo>
                      <a:pt x="464" y="879"/>
                    </a:lnTo>
                    <a:lnTo>
                      <a:pt x="429" y="874"/>
                    </a:lnTo>
                    <a:lnTo>
                      <a:pt x="396" y="863"/>
                    </a:lnTo>
                    <a:lnTo>
                      <a:pt x="365" y="846"/>
                    </a:lnTo>
                    <a:lnTo>
                      <a:pt x="335" y="823"/>
                    </a:lnTo>
                    <a:lnTo>
                      <a:pt x="373" y="805"/>
                    </a:lnTo>
                    <a:lnTo>
                      <a:pt x="408" y="782"/>
                    </a:lnTo>
                    <a:lnTo>
                      <a:pt x="439" y="755"/>
                    </a:lnTo>
                    <a:lnTo>
                      <a:pt x="467" y="724"/>
                    </a:lnTo>
                    <a:lnTo>
                      <a:pt x="469" y="721"/>
                    </a:lnTo>
                    <a:lnTo>
                      <a:pt x="469" y="716"/>
                    </a:lnTo>
                    <a:lnTo>
                      <a:pt x="469" y="711"/>
                    </a:lnTo>
                    <a:lnTo>
                      <a:pt x="466" y="707"/>
                    </a:lnTo>
                    <a:lnTo>
                      <a:pt x="464" y="704"/>
                    </a:lnTo>
                    <a:lnTo>
                      <a:pt x="461" y="703"/>
                    </a:lnTo>
                    <a:lnTo>
                      <a:pt x="456" y="703"/>
                    </a:lnTo>
                    <a:lnTo>
                      <a:pt x="452" y="704"/>
                    </a:lnTo>
                    <a:lnTo>
                      <a:pt x="449" y="707"/>
                    </a:lnTo>
                    <a:lnTo>
                      <a:pt x="418" y="741"/>
                    </a:lnTo>
                    <a:lnTo>
                      <a:pt x="383" y="769"/>
                    </a:lnTo>
                    <a:lnTo>
                      <a:pt x="345" y="792"/>
                    </a:lnTo>
                    <a:lnTo>
                      <a:pt x="304" y="808"/>
                    </a:lnTo>
                    <a:lnTo>
                      <a:pt x="263" y="817"/>
                    </a:lnTo>
                    <a:lnTo>
                      <a:pt x="218" y="820"/>
                    </a:lnTo>
                    <a:lnTo>
                      <a:pt x="175" y="815"/>
                    </a:lnTo>
                    <a:lnTo>
                      <a:pt x="130" y="805"/>
                    </a:lnTo>
                    <a:lnTo>
                      <a:pt x="89" y="785"/>
                    </a:lnTo>
                    <a:lnTo>
                      <a:pt x="61" y="767"/>
                    </a:lnTo>
                    <a:lnTo>
                      <a:pt x="38" y="744"/>
                    </a:lnTo>
                    <a:lnTo>
                      <a:pt x="21" y="717"/>
                    </a:lnTo>
                    <a:lnTo>
                      <a:pt x="10" y="688"/>
                    </a:lnTo>
                    <a:lnTo>
                      <a:pt x="1" y="656"/>
                    </a:lnTo>
                    <a:lnTo>
                      <a:pt x="0" y="625"/>
                    </a:lnTo>
                    <a:lnTo>
                      <a:pt x="0" y="592"/>
                    </a:lnTo>
                    <a:lnTo>
                      <a:pt x="5" y="559"/>
                    </a:lnTo>
                    <a:lnTo>
                      <a:pt x="13" y="527"/>
                    </a:lnTo>
                    <a:lnTo>
                      <a:pt x="31" y="556"/>
                    </a:lnTo>
                    <a:lnTo>
                      <a:pt x="53" y="580"/>
                    </a:lnTo>
                    <a:lnTo>
                      <a:pt x="77" y="602"/>
                    </a:lnTo>
                    <a:lnTo>
                      <a:pt x="81" y="603"/>
                    </a:lnTo>
                    <a:lnTo>
                      <a:pt x="86" y="603"/>
                    </a:lnTo>
                    <a:lnTo>
                      <a:pt x="89" y="602"/>
                    </a:lnTo>
                    <a:lnTo>
                      <a:pt x="92" y="600"/>
                    </a:lnTo>
                    <a:lnTo>
                      <a:pt x="94" y="595"/>
                    </a:lnTo>
                    <a:lnTo>
                      <a:pt x="94" y="592"/>
                    </a:lnTo>
                    <a:lnTo>
                      <a:pt x="94" y="589"/>
                    </a:lnTo>
                    <a:lnTo>
                      <a:pt x="92" y="584"/>
                    </a:lnTo>
                    <a:lnTo>
                      <a:pt x="89" y="580"/>
                    </a:lnTo>
                    <a:lnTo>
                      <a:pt x="63" y="557"/>
                    </a:lnTo>
                    <a:lnTo>
                      <a:pt x="39" y="529"/>
                    </a:lnTo>
                    <a:lnTo>
                      <a:pt x="23" y="498"/>
                    </a:lnTo>
                    <a:lnTo>
                      <a:pt x="23" y="496"/>
                    </a:lnTo>
                    <a:lnTo>
                      <a:pt x="25" y="493"/>
                    </a:lnTo>
                    <a:lnTo>
                      <a:pt x="23" y="488"/>
                    </a:lnTo>
                    <a:lnTo>
                      <a:pt x="21" y="484"/>
                    </a:lnTo>
                    <a:lnTo>
                      <a:pt x="16" y="483"/>
                    </a:lnTo>
                    <a:lnTo>
                      <a:pt x="8" y="453"/>
                    </a:lnTo>
                    <a:lnTo>
                      <a:pt x="5" y="422"/>
                    </a:lnTo>
                    <a:lnTo>
                      <a:pt x="6" y="390"/>
                    </a:lnTo>
                    <a:lnTo>
                      <a:pt x="11" y="379"/>
                    </a:lnTo>
                    <a:lnTo>
                      <a:pt x="13" y="375"/>
                    </a:lnTo>
                    <a:lnTo>
                      <a:pt x="13" y="372"/>
                    </a:lnTo>
                    <a:lnTo>
                      <a:pt x="11" y="370"/>
                    </a:lnTo>
                    <a:lnTo>
                      <a:pt x="21" y="341"/>
                    </a:lnTo>
                    <a:lnTo>
                      <a:pt x="36" y="314"/>
                    </a:lnTo>
                    <a:lnTo>
                      <a:pt x="56" y="288"/>
                    </a:lnTo>
                    <a:lnTo>
                      <a:pt x="81" y="268"/>
                    </a:lnTo>
                    <a:lnTo>
                      <a:pt x="111" y="253"/>
                    </a:lnTo>
                    <a:lnTo>
                      <a:pt x="142" y="245"/>
                    </a:lnTo>
                    <a:lnTo>
                      <a:pt x="175" y="242"/>
                    </a:lnTo>
                    <a:lnTo>
                      <a:pt x="210" y="243"/>
                    </a:lnTo>
                    <a:lnTo>
                      <a:pt x="241" y="252"/>
                    </a:lnTo>
                    <a:lnTo>
                      <a:pt x="271" y="263"/>
                    </a:lnTo>
                    <a:lnTo>
                      <a:pt x="297" y="281"/>
                    </a:lnTo>
                    <a:lnTo>
                      <a:pt x="317" y="303"/>
                    </a:lnTo>
                    <a:lnTo>
                      <a:pt x="332" y="328"/>
                    </a:lnTo>
                    <a:lnTo>
                      <a:pt x="332" y="331"/>
                    </a:lnTo>
                    <a:lnTo>
                      <a:pt x="334" y="334"/>
                    </a:lnTo>
                    <a:lnTo>
                      <a:pt x="337" y="337"/>
                    </a:lnTo>
                    <a:lnTo>
                      <a:pt x="347" y="372"/>
                    </a:lnTo>
                    <a:lnTo>
                      <a:pt x="352" y="407"/>
                    </a:lnTo>
                    <a:lnTo>
                      <a:pt x="353" y="443"/>
                    </a:lnTo>
                    <a:lnTo>
                      <a:pt x="348" y="476"/>
                    </a:lnTo>
                    <a:lnTo>
                      <a:pt x="350" y="481"/>
                    </a:lnTo>
                    <a:lnTo>
                      <a:pt x="350" y="484"/>
                    </a:lnTo>
                    <a:lnTo>
                      <a:pt x="353" y="488"/>
                    </a:lnTo>
                    <a:lnTo>
                      <a:pt x="357" y="491"/>
                    </a:lnTo>
                    <a:lnTo>
                      <a:pt x="362" y="491"/>
                    </a:lnTo>
                    <a:lnTo>
                      <a:pt x="365" y="491"/>
                    </a:lnTo>
                    <a:lnTo>
                      <a:pt x="368" y="489"/>
                    </a:lnTo>
                    <a:lnTo>
                      <a:pt x="372" y="488"/>
                    </a:lnTo>
                    <a:lnTo>
                      <a:pt x="373" y="483"/>
                    </a:lnTo>
                    <a:lnTo>
                      <a:pt x="376" y="442"/>
                    </a:lnTo>
                    <a:lnTo>
                      <a:pt x="375" y="402"/>
                    </a:lnTo>
                    <a:lnTo>
                      <a:pt x="368" y="361"/>
                    </a:lnTo>
                    <a:lnTo>
                      <a:pt x="393" y="367"/>
                    </a:lnTo>
                    <a:lnTo>
                      <a:pt x="419" y="369"/>
                    </a:lnTo>
                    <a:lnTo>
                      <a:pt x="448" y="364"/>
                    </a:lnTo>
                    <a:lnTo>
                      <a:pt x="472" y="356"/>
                    </a:lnTo>
                    <a:lnTo>
                      <a:pt x="477" y="354"/>
                    </a:lnTo>
                    <a:lnTo>
                      <a:pt x="479" y="351"/>
                    </a:lnTo>
                    <a:lnTo>
                      <a:pt x="481" y="346"/>
                    </a:lnTo>
                    <a:lnTo>
                      <a:pt x="481" y="342"/>
                    </a:lnTo>
                    <a:lnTo>
                      <a:pt x="481" y="339"/>
                    </a:lnTo>
                    <a:lnTo>
                      <a:pt x="477" y="336"/>
                    </a:lnTo>
                    <a:lnTo>
                      <a:pt x="474" y="332"/>
                    </a:lnTo>
                    <a:lnTo>
                      <a:pt x="471" y="332"/>
                    </a:lnTo>
                    <a:lnTo>
                      <a:pt x="466" y="332"/>
                    </a:lnTo>
                    <a:lnTo>
                      <a:pt x="448" y="339"/>
                    </a:lnTo>
                    <a:lnTo>
                      <a:pt x="428" y="342"/>
                    </a:lnTo>
                    <a:lnTo>
                      <a:pt x="408" y="344"/>
                    </a:lnTo>
                    <a:lnTo>
                      <a:pt x="386" y="342"/>
                    </a:lnTo>
                    <a:lnTo>
                      <a:pt x="370" y="336"/>
                    </a:lnTo>
                    <a:lnTo>
                      <a:pt x="355" y="323"/>
                    </a:lnTo>
                    <a:lnTo>
                      <a:pt x="353" y="321"/>
                    </a:lnTo>
                    <a:lnTo>
                      <a:pt x="337" y="291"/>
                    </a:lnTo>
                    <a:lnTo>
                      <a:pt x="315" y="265"/>
                    </a:lnTo>
                    <a:lnTo>
                      <a:pt x="297" y="248"/>
                    </a:lnTo>
                    <a:lnTo>
                      <a:pt x="277" y="237"/>
                    </a:lnTo>
                    <a:lnTo>
                      <a:pt x="256" y="227"/>
                    </a:lnTo>
                    <a:lnTo>
                      <a:pt x="279" y="207"/>
                    </a:lnTo>
                    <a:lnTo>
                      <a:pt x="297" y="184"/>
                    </a:lnTo>
                    <a:lnTo>
                      <a:pt x="310" y="157"/>
                    </a:lnTo>
                    <a:lnTo>
                      <a:pt x="317" y="129"/>
                    </a:lnTo>
                    <a:lnTo>
                      <a:pt x="319" y="101"/>
                    </a:lnTo>
                    <a:lnTo>
                      <a:pt x="317" y="71"/>
                    </a:lnTo>
                    <a:lnTo>
                      <a:pt x="357" y="76"/>
                    </a:lnTo>
                    <a:lnTo>
                      <a:pt x="396" y="78"/>
                    </a:lnTo>
                    <a:lnTo>
                      <a:pt x="434" y="73"/>
                    </a:lnTo>
                    <a:lnTo>
                      <a:pt x="472" y="65"/>
                    </a:lnTo>
                    <a:lnTo>
                      <a:pt x="507" y="48"/>
                    </a:lnTo>
                    <a:lnTo>
                      <a:pt x="540" y="27"/>
                    </a:lnTo>
                    <a:lnTo>
                      <a:pt x="5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384" name="Freeform 10">
                <a:extLst>
                  <a:ext uri="{FF2B5EF4-FFF2-40B4-BE49-F238E27FC236}">
                    <a16:creationId xmlns:a16="http://schemas.microsoft.com/office/drawing/2014/main" id="{2E62FC06-5980-B98F-6FD7-87F6E18E4505}"/>
                  </a:ext>
                </a:extLst>
              </p:cNvPr>
              <p:cNvSpPr>
                <a:spLocks/>
              </p:cNvSpPr>
              <p:nvPr/>
            </p:nvSpPr>
            <p:spPr bwMode="auto">
              <a:xfrm>
                <a:off x="8648701" y="3325813"/>
                <a:ext cx="327025" cy="379413"/>
              </a:xfrm>
              <a:custGeom>
                <a:avLst/>
                <a:gdLst>
                  <a:gd name="T0" fmla="*/ 79 w 411"/>
                  <a:gd name="T1" fmla="*/ 0 h 480"/>
                  <a:gd name="T2" fmla="*/ 84 w 411"/>
                  <a:gd name="T3" fmla="*/ 34 h 480"/>
                  <a:gd name="T4" fmla="*/ 94 w 411"/>
                  <a:gd name="T5" fmla="*/ 67 h 480"/>
                  <a:gd name="T6" fmla="*/ 109 w 411"/>
                  <a:gd name="T7" fmla="*/ 96 h 480"/>
                  <a:gd name="T8" fmla="*/ 130 w 411"/>
                  <a:gd name="T9" fmla="*/ 123 h 480"/>
                  <a:gd name="T10" fmla="*/ 157 w 411"/>
                  <a:gd name="T11" fmla="*/ 146 h 480"/>
                  <a:gd name="T12" fmla="*/ 195 w 411"/>
                  <a:gd name="T13" fmla="*/ 169 h 480"/>
                  <a:gd name="T14" fmla="*/ 236 w 411"/>
                  <a:gd name="T15" fmla="*/ 186 h 480"/>
                  <a:gd name="T16" fmla="*/ 279 w 411"/>
                  <a:gd name="T17" fmla="*/ 199 h 480"/>
                  <a:gd name="T18" fmla="*/ 324 w 411"/>
                  <a:gd name="T19" fmla="*/ 207 h 480"/>
                  <a:gd name="T20" fmla="*/ 325 w 411"/>
                  <a:gd name="T21" fmla="*/ 227 h 480"/>
                  <a:gd name="T22" fmla="*/ 332 w 411"/>
                  <a:gd name="T23" fmla="*/ 248 h 480"/>
                  <a:gd name="T24" fmla="*/ 340 w 411"/>
                  <a:gd name="T25" fmla="*/ 273 h 480"/>
                  <a:gd name="T26" fmla="*/ 350 w 411"/>
                  <a:gd name="T27" fmla="*/ 298 h 480"/>
                  <a:gd name="T28" fmla="*/ 362 w 411"/>
                  <a:gd name="T29" fmla="*/ 324 h 480"/>
                  <a:gd name="T30" fmla="*/ 373 w 411"/>
                  <a:gd name="T31" fmla="*/ 351 h 480"/>
                  <a:gd name="T32" fmla="*/ 385 w 411"/>
                  <a:gd name="T33" fmla="*/ 376 h 480"/>
                  <a:gd name="T34" fmla="*/ 395 w 411"/>
                  <a:gd name="T35" fmla="*/ 399 h 480"/>
                  <a:gd name="T36" fmla="*/ 403 w 411"/>
                  <a:gd name="T37" fmla="*/ 418 h 480"/>
                  <a:gd name="T38" fmla="*/ 408 w 411"/>
                  <a:gd name="T39" fmla="*/ 437 h 480"/>
                  <a:gd name="T40" fmla="*/ 411 w 411"/>
                  <a:gd name="T41" fmla="*/ 450 h 480"/>
                  <a:gd name="T42" fmla="*/ 409 w 411"/>
                  <a:gd name="T43" fmla="*/ 458 h 480"/>
                  <a:gd name="T44" fmla="*/ 401 w 411"/>
                  <a:gd name="T45" fmla="*/ 461 h 480"/>
                  <a:gd name="T46" fmla="*/ 383 w 411"/>
                  <a:gd name="T47" fmla="*/ 461 h 480"/>
                  <a:gd name="T48" fmla="*/ 358 w 411"/>
                  <a:gd name="T49" fmla="*/ 465 h 480"/>
                  <a:gd name="T50" fmla="*/ 333 w 411"/>
                  <a:gd name="T51" fmla="*/ 466 h 480"/>
                  <a:gd name="T52" fmla="*/ 307 w 411"/>
                  <a:gd name="T53" fmla="*/ 470 h 480"/>
                  <a:gd name="T54" fmla="*/ 284 w 411"/>
                  <a:gd name="T55" fmla="*/ 475 h 480"/>
                  <a:gd name="T56" fmla="*/ 264 w 411"/>
                  <a:gd name="T57" fmla="*/ 476 h 480"/>
                  <a:gd name="T58" fmla="*/ 251 w 411"/>
                  <a:gd name="T59" fmla="*/ 480 h 480"/>
                  <a:gd name="T60" fmla="*/ 248 w 411"/>
                  <a:gd name="T61" fmla="*/ 480 h 480"/>
                  <a:gd name="T62" fmla="*/ 193 w 411"/>
                  <a:gd name="T63" fmla="*/ 440 h 480"/>
                  <a:gd name="T64" fmla="*/ 148 w 411"/>
                  <a:gd name="T65" fmla="*/ 397 h 480"/>
                  <a:gd name="T66" fmla="*/ 112 w 411"/>
                  <a:gd name="T67" fmla="*/ 352 h 480"/>
                  <a:gd name="T68" fmla="*/ 81 w 411"/>
                  <a:gd name="T69" fmla="*/ 308 h 480"/>
                  <a:gd name="T70" fmla="*/ 56 w 411"/>
                  <a:gd name="T71" fmla="*/ 263 h 480"/>
                  <a:gd name="T72" fmla="*/ 38 w 411"/>
                  <a:gd name="T73" fmla="*/ 220 h 480"/>
                  <a:gd name="T74" fmla="*/ 23 w 411"/>
                  <a:gd name="T75" fmla="*/ 179 h 480"/>
                  <a:gd name="T76" fmla="*/ 13 w 411"/>
                  <a:gd name="T77" fmla="*/ 141 h 480"/>
                  <a:gd name="T78" fmla="*/ 6 w 411"/>
                  <a:gd name="T79" fmla="*/ 108 h 480"/>
                  <a:gd name="T80" fmla="*/ 1 w 411"/>
                  <a:gd name="T81" fmla="*/ 78 h 480"/>
                  <a:gd name="T82" fmla="*/ 0 w 411"/>
                  <a:gd name="T83" fmla="*/ 55 h 480"/>
                  <a:gd name="T84" fmla="*/ 0 w 411"/>
                  <a:gd name="T85" fmla="*/ 38 h 480"/>
                  <a:gd name="T86" fmla="*/ 29 w 411"/>
                  <a:gd name="T87" fmla="*/ 32 h 480"/>
                  <a:gd name="T88" fmla="*/ 56 w 411"/>
                  <a:gd name="T89" fmla="*/ 20 h 480"/>
                  <a:gd name="T90" fmla="*/ 79 w 411"/>
                  <a:gd name="T9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1" h="480">
                    <a:moveTo>
                      <a:pt x="79" y="0"/>
                    </a:moveTo>
                    <a:lnTo>
                      <a:pt x="84" y="34"/>
                    </a:lnTo>
                    <a:lnTo>
                      <a:pt x="94" y="67"/>
                    </a:lnTo>
                    <a:lnTo>
                      <a:pt x="109" y="96"/>
                    </a:lnTo>
                    <a:lnTo>
                      <a:pt x="130" y="123"/>
                    </a:lnTo>
                    <a:lnTo>
                      <a:pt x="157" y="146"/>
                    </a:lnTo>
                    <a:lnTo>
                      <a:pt x="195" y="169"/>
                    </a:lnTo>
                    <a:lnTo>
                      <a:pt x="236" y="186"/>
                    </a:lnTo>
                    <a:lnTo>
                      <a:pt x="279" y="199"/>
                    </a:lnTo>
                    <a:lnTo>
                      <a:pt x="324" y="207"/>
                    </a:lnTo>
                    <a:lnTo>
                      <a:pt x="325" y="227"/>
                    </a:lnTo>
                    <a:lnTo>
                      <a:pt x="332" y="248"/>
                    </a:lnTo>
                    <a:lnTo>
                      <a:pt x="340" y="273"/>
                    </a:lnTo>
                    <a:lnTo>
                      <a:pt x="350" y="298"/>
                    </a:lnTo>
                    <a:lnTo>
                      <a:pt x="362" y="324"/>
                    </a:lnTo>
                    <a:lnTo>
                      <a:pt x="373" y="351"/>
                    </a:lnTo>
                    <a:lnTo>
                      <a:pt x="385" y="376"/>
                    </a:lnTo>
                    <a:lnTo>
                      <a:pt x="395" y="399"/>
                    </a:lnTo>
                    <a:lnTo>
                      <a:pt x="403" y="418"/>
                    </a:lnTo>
                    <a:lnTo>
                      <a:pt x="408" y="437"/>
                    </a:lnTo>
                    <a:lnTo>
                      <a:pt x="411" y="450"/>
                    </a:lnTo>
                    <a:lnTo>
                      <a:pt x="409" y="458"/>
                    </a:lnTo>
                    <a:lnTo>
                      <a:pt x="401" y="461"/>
                    </a:lnTo>
                    <a:lnTo>
                      <a:pt x="383" y="461"/>
                    </a:lnTo>
                    <a:lnTo>
                      <a:pt x="358" y="465"/>
                    </a:lnTo>
                    <a:lnTo>
                      <a:pt x="333" y="466"/>
                    </a:lnTo>
                    <a:lnTo>
                      <a:pt x="307" y="470"/>
                    </a:lnTo>
                    <a:lnTo>
                      <a:pt x="284" y="475"/>
                    </a:lnTo>
                    <a:lnTo>
                      <a:pt x="264" y="476"/>
                    </a:lnTo>
                    <a:lnTo>
                      <a:pt x="251" y="480"/>
                    </a:lnTo>
                    <a:lnTo>
                      <a:pt x="248" y="480"/>
                    </a:lnTo>
                    <a:lnTo>
                      <a:pt x="193" y="440"/>
                    </a:lnTo>
                    <a:lnTo>
                      <a:pt x="148" y="397"/>
                    </a:lnTo>
                    <a:lnTo>
                      <a:pt x="112" y="352"/>
                    </a:lnTo>
                    <a:lnTo>
                      <a:pt x="81" y="308"/>
                    </a:lnTo>
                    <a:lnTo>
                      <a:pt x="56" y="263"/>
                    </a:lnTo>
                    <a:lnTo>
                      <a:pt x="38" y="220"/>
                    </a:lnTo>
                    <a:lnTo>
                      <a:pt x="23" y="179"/>
                    </a:lnTo>
                    <a:lnTo>
                      <a:pt x="13" y="141"/>
                    </a:lnTo>
                    <a:lnTo>
                      <a:pt x="6" y="108"/>
                    </a:lnTo>
                    <a:lnTo>
                      <a:pt x="1" y="78"/>
                    </a:lnTo>
                    <a:lnTo>
                      <a:pt x="0" y="55"/>
                    </a:lnTo>
                    <a:lnTo>
                      <a:pt x="0" y="38"/>
                    </a:lnTo>
                    <a:lnTo>
                      <a:pt x="29" y="32"/>
                    </a:lnTo>
                    <a:lnTo>
                      <a:pt x="56" y="20"/>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grpSp>
        <p:sp>
          <p:nvSpPr>
            <p:cNvPr id="378" name="Freeform 11">
              <a:extLst>
                <a:ext uri="{FF2B5EF4-FFF2-40B4-BE49-F238E27FC236}">
                  <a16:creationId xmlns:a16="http://schemas.microsoft.com/office/drawing/2014/main" id="{7AA07AE6-52C0-21B1-D6F3-46E393B21EE0}"/>
                </a:ext>
              </a:extLst>
            </p:cNvPr>
            <p:cNvSpPr>
              <a:spLocks/>
            </p:cNvSpPr>
            <p:nvPr/>
          </p:nvSpPr>
          <p:spPr bwMode="auto">
            <a:xfrm>
              <a:off x="8243888" y="1654175"/>
              <a:ext cx="1250950" cy="938213"/>
            </a:xfrm>
            <a:custGeom>
              <a:avLst/>
              <a:gdLst>
                <a:gd name="T0" fmla="*/ 724 w 1576"/>
                <a:gd name="T1" fmla="*/ 122 h 1183"/>
                <a:gd name="T2" fmla="*/ 686 w 1576"/>
                <a:gd name="T3" fmla="*/ 223 h 1183"/>
                <a:gd name="T4" fmla="*/ 887 w 1576"/>
                <a:gd name="T5" fmla="*/ 102 h 1183"/>
                <a:gd name="T6" fmla="*/ 1059 w 1576"/>
                <a:gd name="T7" fmla="*/ 274 h 1183"/>
                <a:gd name="T8" fmla="*/ 1056 w 1576"/>
                <a:gd name="T9" fmla="*/ 325 h 1183"/>
                <a:gd name="T10" fmla="*/ 1327 w 1576"/>
                <a:gd name="T11" fmla="*/ 367 h 1183"/>
                <a:gd name="T12" fmla="*/ 1332 w 1576"/>
                <a:gd name="T13" fmla="*/ 591 h 1183"/>
                <a:gd name="T14" fmla="*/ 1309 w 1576"/>
                <a:gd name="T15" fmla="*/ 628 h 1183"/>
                <a:gd name="T16" fmla="*/ 1573 w 1576"/>
                <a:gd name="T17" fmla="*/ 758 h 1183"/>
                <a:gd name="T18" fmla="*/ 1547 w 1576"/>
                <a:gd name="T19" fmla="*/ 930 h 1183"/>
                <a:gd name="T20" fmla="*/ 1289 w 1576"/>
                <a:gd name="T21" fmla="*/ 882 h 1183"/>
                <a:gd name="T22" fmla="*/ 1284 w 1576"/>
                <a:gd name="T23" fmla="*/ 922 h 1183"/>
                <a:gd name="T24" fmla="*/ 1200 w 1576"/>
                <a:gd name="T25" fmla="*/ 1160 h 1183"/>
                <a:gd name="T26" fmla="*/ 1056 w 1576"/>
                <a:gd name="T27" fmla="*/ 1168 h 1183"/>
                <a:gd name="T28" fmla="*/ 1079 w 1576"/>
                <a:gd name="T29" fmla="*/ 856 h 1183"/>
                <a:gd name="T30" fmla="*/ 894 w 1576"/>
                <a:gd name="T31" fmla="*/ 684 h 1183"/>
                <a:gd name="T32" fmla="*/ 876 w 1576"/>
                <a:gd name="T33" fmla="*/ 720 h 1183"/>
                <a:gd name="T34" fmla="*/ 848 w 1576"/>
                <a:gd name="T35" fmla="*/ 849 h 1183"/>
                <a:gd name="T36" fmla="*/ 1058 w 1576"/>
                <a:gd name="T37" fmla="*/ 869 h 1183"/>
                <a:gd name="T38" fmla="*/ 1020 w 1576"/>
                <a:gd name="T39" fmla="*/ 1158 h 1183"/>
                <a:gd name="T40" fmla="*/ 871 w 1576"/>
                <a:gd name="T41" fmla="*/ 968 h 1183"/>
                <a:gd name="T42" fmla="*/ 588 w 1576"/>
                <a:gd name="T43" fmla="*/ 929 h 1183"/>
                <a:gd name="T44" fmla="*/ 531 w 1576"/>
                <a:gd name="T45" fmla="*/ 887 h 1183"/>
                <a:gd name="T46" fmla="*/ 464 w 1576"/>
                <a:gd name="T47" fmla="*/ 623 h 1183"/>
                <a:gd name="T48" fmla="*/ 616 w 1576"/>
                <a:gd name="T49" fmla="*/ 448 h 1183"/>
                <a:gd name="T50" fmla="*/ 782 w 1576"/>
                <a:gd name="T51" fmla="*/ 634 h 1183"/>
                <a:gd name="T52" fmla="*/ 729 w 1576"/>
                <a:gd name="T53" fmla="*/ 777 h 1183"/>
                <a:gd name="T54" fmla="*/ 868 w 1576"/>
                <a:gd name="T55" fmla="*/ 631 h 1183"/>
                <a:gd name="T56" fmla="*/ 1046 w 1576"/>
                <a:gd name="T57" fmla="*/ 613 h 1183"/>
                <a:gd name="T58" fmla="*/ 864 w 1576"/>
                <a:gd name="T59" fmla="*/ 605 h 1183"/>
                <a:gd name="T60" fmla="*/ 668 w 1576"/>
                <a:gd name="T61" fmla="*/ 428 h 1183"/>
                <a:gd name="T62" fmla="*/ 435 w 1576"/>
                <a:gd name="T63" fmla="*/ 539 h 1183"/>
                <a:gd name="T64" fmla="*/ 240 w 1576"/>
                <a:gd name="T65" fmla="*/ 544 h 1183"/>
                <a:gd name="T66" fmla="*/ 367 w 1576"/>
                <a:gd name="T67" fmla="*/ 534 h 1183"/>
                <a:gd name="T68" fmla="*/ 496 w 1576"/>
                <a:gd name="T69" fmla="*/ 757 h 1183"/>
                <a:gd name="T70" fmla="*/ 418 w 1576"/>
                <a:gd name="T71" fmla="*/ 1001 h 1183"/>
                <a:gd name="T72" fmla="*/ 263 w 1576"/>
                <a:gd name="T73" fmla="*/ 1009 h 1183"/>
                <a:gd name="T74" fmla="*/ 202 w 1576"/>
                <a:gd name="T75" fmla="*/ 651 h 1183"/>
                <a:gd name="T76" fmla="*/ 430 w 1576"/>
                <a:gd name="T77" fmla="*/ 281 h 1183"/>
                <a:gd name="T78" fmla="*/ 631 w 1576"/>
                <a:gd name="T79" fmla="*/ 375 h 1183"/>
                <a:gd name="T80" fmla="*/ 821 w 1576"/>
                <a:gd name="T81" fmla="*/ 302 h 1183"/>
                <a:gd name="T82" fmla="*/ 965 w 1576"/>
                <a:gd name="T83" fmla="*/ 451 h 1183"/>
                <a:gd name="T84" fmla="*/ 897 w 1576"/>
                <a:gd name="T85" fmla="*/ 496 h 1183"/>
                <a:gd name="T86" fmla="*/ 1084 w 1576"/>
                <a:gd name="T87" fmla="*/ 486 h 1183"/>
                <a:gd name="T88" fmla="*/ 1205 w 1576"/>
                <a:gd name="T89" fmla="*/ 663 h 1183"/>
                <a:gd name="T90" fmla="*/ 1216 w 1576"/>
                <a:gd name="T91" fmla="*/ 821 h 1183"/>
                <a:gd name="T92" fmla="*/ 1408 w 1576"/>
                <a:gd name="T93" fmla="*/ 765 h 1183"/>
                <a:gd name="T94" fmla="*/ 1366 w 1576"/>
                <a:gd name="T95" fmla="*/ 732 h 1183"/>
                <a:gd name="T96" fmla="*/ 1173 w 1576"/>
                <a:gd name="T97" fmla="*/ 520 h 1183"/>
                <a:gd name="T98" fmla="*/ 930 w 1576"/>
                <a:gd name="T99" fmla="*/ 296 h 1183"/>
                <a:gd name="T100" fmla="*/ 501 w 1576"/>
                <a:gd name="T101" fmla="*/ 254 h 1183"/>
                <a:gd name="T102" fmla="*/ 157 w 1576"/>
                <a:gd name="T103" fmla="*/ 502 h 1183"/>
                <a:gd name="T104" fmla="*/ 268 w 1576"/>
                <a:gd name="T105" fmla="*/ 857 h 1183"/>
                <a:gd name="T106" fmla="*/ 91 w 1576"/>
                <a:gd name="T107" fmla="*/ 1071 h 1183"/>
                <a:gd name="T108" fmla="*/ 12 w 1576"/>
                <a:gd name="T109" fmla="*/ 669 h 1183"/>
                <a:gd name="T110" fmla="*/ 248 w 1576"/>
                <a:gd name="T111" fmla="*/ 157 h 1183"/>
                <a:gd name="T112" fmla="*/ 372 w 1576"/>
                <a:gd name="T113" fmla="*/ 210 h 1183"/>
                <a:gd name="T114" fmla="*/ 514 w 1576"/>
                <a:gd name="T115" fmla="*/ 41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6" h="1183">
                  <a:moveTo>
                    <a:pt x="635" y="0"/>
                  </a:moveTo>
                  <a:lnTo>
                    <a:pt x="678" y="7"/>
                  </a:lnTo>
                  <a:lnTo>
                    <a:pt x="717" y="18"/>
                  </a:lnTo>
                  <a:lnTo>
                    <a:pt x="750" y="31"/>
                  </a:lnTo>
                  <a:lnTo>
                    <a:pt x="778" y="48"/>
                  </a:lnTo>
                  <a:lnTo>
                    <a:pt x="801" y="64"/>
                  </a:lnTo>
                  <a:lnTo>
                    <a:pt x="818" y="79"/>
                  </a:lnTo>
                  <a:lnTo>
                    <a:pt x="785" y="89"/>
                  </a:lnTo>
                  <a:lnTo>
                    <a:pt x="752" y="104"/>
                  </a:lnTo>
                  <a:lnTo>
                    <a:pt x="724" y="122"/>
                  </a:lnTo>
                  <a:lnTo>
                    <a:pt x="701" y="147"/>
                  </a:lnTo>
                  <a:lnTo>
                    <a:pt x="681" y="175"/>
                  </a:lnTo>
                  <a:lnTo>
                    <a:pt x="668" y="210"/>
                  </a:lnTo>
                  <a:lnTo>
                    <a:pt x="666" y="215"/>
                  </a:lnTo>
                  <a:lnTo>
                    <a:pt x="668" y="218"/>
                  </a:lnTo>
                  <a:lnTo>
                    <a:pt x="671" y="221"/>
                  </a:lnTo>
                  <a:lnTo>
                    <a:pt x="674" y="225"/>
                  </a:lnTo>
                  <a:lnTo>
                    <a:pt x="678" y="225"/>
                  </a:lnTo>
                  <a:lnTo>
                    <a:pt x="681" y="225"/>
                  </a:lnTo>
                  <a:lnTo>
                    <a:pt x="686" y="223"/>
                  </a:lnTo>
                  <a:lnTo>
                    <a:pt x="689" y="221"/>
                  </a:lnTo>
                  <a:lnTo>
                    <a:pt x="691" y="216"/>
                  </a:lnTo>
                  <a:lnTo>
                    <a:pt x="702" y="188"/>
                  </a:lnTo>
                  <a:lnTo>
                    <a:pt x="717" y="164"/>
                  </a:lnTo>
                  <a:lnTo>
                    <a:pt x="737" y="144"/>
                  </a:lnTo>
                  <a:lnTo>
                    <a:pt x="760" y="127"/>
                  </a:lnTo>
                  <a:lnTo>
                    <a:pt x="787" y="114"/>
                  </a:lnTo>
                  <a:lnTo>
                    <a:pt x="815" y="104"/>
                  </a:lnTo>
                  <a:lnTo>
                    <a:pt x="844" y="98"/>
                  </a:lnTo>
                  <a:lnTo>
                    <a:pt x="887" y="102"/>
                  </a:lnTo>
                  <a:lnTo>
                    <a:pt x="925" y="111"/>
                  </a:lnTo>
                  <a:lnTo>
                    <a:pt x="957" y="124"/>
                  </a:lnTo>
                  <a:lnTo>
                    <a:pt x="982" y="139"/>
                  </a:lnTo>
                  <a:lnTo>
                    <a:pt x="1003" y="157"/>
                  </a:lnTo>
                  <a:lnTo>
                    <a:pt x="1021" y="177"/>
                  </a:lnTo>
                  <a:lnTo>
                    <a:pt x="1034" y="197"/>
                  </a:lnTo>
                  <a:lnTo>
                    <a:pt x="1044" y="218"/>
                  </a:lnTo>
                  <a:lnTo>
                    <a:pt x="1051" y="238"/>
                  </a:lnTo>
                  <a:lnTo>
                    <a:pt x="1056" y="258"/>
                  </a:lnTo>
                  <a:lnTo>
                    <a:pt x="1059" y="274"/>
                  </a:lnTo>
                  <a:lnTo>
                    <a:pt x="1061" y="289"/>
                  </a:lnTo>
                  <a:lnTo>
                    <a:pt x="1061" y="299"/>
                  </a:lnTo>
                  <a:lnTo>
                    <a:pt x="1053" y="304"/>
                  </a:lnTo>
                  <a:lnTo>
                    <a:pt x="1049" y="306"/>
                  </a:lnTo>
                  <a:lnTo>
                    <a:pt x="1046" y="311"/>
                  </a:lnTo>
                  <a:lnTo>
                    <a:pt x="1046" y="314"/>
                  </a:lnTo>
                  <a:lnTo>
                    <a:pt x="1048" y="317"/>
                  </a:lnTo>
                  <a:lnTo>
                    <a:pt x="1049" y="321"/>
                  </a:lnTo>
                  <a:lnTo>
                    <a:pt x="1053" y="324"/>
                  </a:lnTo>
                  <a:lnTo>
                    <a:pt x="1056" y="325"/>
                  </a:lnTo>
                  <a:lnTo>
                    <a:pt x="1059" y="325"/>
                  </a:lnTo>
                  <a:lnTo>
                    <a:pt x="1064" y="324"/>
                  </a:lnTo>
                  <a:lnTo>
                    <a:pt x="1100" y="309"/>
                  </a:lnTo>
                  <a:lnTo>
                    <a:pt x="1137" y="299"/>
                  </a:lnTo>
                  <a:lnTo>
                    <a:pt x="1167" y="301"/>
                  </a:lnTo>
                  <a:lnTo>
                    <a:pt x="1200" y="304"/>
                  </a:lnTo>
                  <a:lnTo>
                    <a:pt x="1231" y="312"/>
                  </a:lnTo>
                  <a:lnTo>
                    <a:pt x="1264" y="324"/>
                  </a:lnTo>
                  <a:lnTo>
                    <a:pt x="1297" y="342"/>
                  </a:lnTo>
                  <a:lnTo>
                    <a:pt x="1327" y="367"/>
                  </a:lnTo>
                  <a:lnTo>
                    <a:pt x="1355" y="398"/>
                  </a:lnTo>
                  <a:lnTo>
                    <a:pt x="1375" y="431"/>
                  </a:lnTo>
                  <a:lnTo>
                    <a:pt x="1388" y="463"/>
                  </a:lnTo>
                  <a:lnTo>
                    <a:pt x="1395" y="489"/>
                  </a:lnTo>
                  <a:lnTo>
                    <a:pt x="1395" y="514"/>
                  </a:lnTo>
                  <a:lnTo>
                    <a:pt x="1391" y="535"/>
                  </a:lnTo>
                  <a:lnTo>
                    <a:pt x="1385" y="553"/>
                  </a:lnTo>
                  <a:lnTo>
                    <a:pt x="1376" y="568"/>
                  </a:lnTo>
                  <a:lnTo>
                    <a:pt x="1366" y="580"/>
                  </a:lnTo>
                  <a:lnTo>
                    <a:pt x="1332" y="591"/>
                  </a:lnTo>
                  <a:lnTo>
                    <a:pt x="1297" y="608"/>
                  </a:lnTo>
                  <a:lnTo>
                    <a:pt x="1292" y="611"/>
                  </a:lnTo>
                  <a:lnTo>
                    <a:pt x="1290" y="615"/>
                  </a:lnTo>
                  <a:lnTo>
                    <a:pt x="1290" y="618"/>
                  </a:lnTo>
                  <a:lnTo>
                    <a:pt x="1292" y="621"/>
                  </a:lnTo>
                  <a:lnTo>
                    <a:pt x="1294" y="626"/>
                  </a:lnTo>
                  <a:lnTo>
                    <a:pt x="1297" y="628"/>
                  </a:lnTo>
                  <a:lnTo>
                    <a:pt x="1300" y="629"/>
                  </a:lnTo>
                  <a:lnTo>
                    <a:pt x="1304" y="629"/>
                  </a:lnTo>
                  <a:lnTo>
                    <a:pt x="1309" y="628"/>
                  </a:lnTo>
                  <a:lnTo>
                    <a:pt x="1338" y="615"/>
                  </a:lnTo>
                  <a:lnTo>
                    <a:pt x="1366" y="605"/>
                  </a:lnTo>
                  <a:lnTo>
                    <a:pt x="1416" y="615"/>
                  </a:lnTo>
                  <a:lnTo>
                    <a:pt x="1457" y="628"/>
                  </a:lnTo>
                  <a:lnTo>
                    <a:pt x="1490" y="644"/>
                  </a:lnTo>
                  <a:lnTo>
                    <a:pt x="1518" y="664"/>
                  </a:lnTo>
                  <a:lnTo>
                    <a:pt x="1540" y="686"/>
                  </a:lnTo>
                  <a:lnTo>
                    <a:pt x="1555" y="709"/>
                  </a:lnTo>
                  <a:lnTo>
                    <a:pt x="1566" y="734"/>
                  </a:lnTo>
                  <a:lnTo>
                    <a:pt x="1573" y="758"/>
                  </a:lnTo>
                  <a:lnTo>
                    <a:pt x="1576" y="785"/>
                  </a:lnTo>
                  <a:lnTo>
                    <a:pt x="1576" y="810"/>
                  </a:lnTo>
                  <a:lnTo>
                    <a:pt x="1575" y="833"/>
                  </a:lnTo>
                  <a:lnTo>
                    <a:pt x="1571" y="856"/>
                  </a:lnTo>
                  <a:lnTo>
                    <a:pt x="1566" y="876"/>
                  </a:lnTo>
                  <a:lnTo>
                    <a:pt x="1560" y="894"/>
                  </a:lnTo>
                  <a:lnTo>
                    <a:pt x="1555" y="909"/>
                  </a:lnTo>
                  <a:lnTo>
                    <a:pt x="1550" y="920"/>
                  </a:lnTo>
                  <a:lnTo>
                    <a:pt x="1547" y="929"/>
                  </a:lnTo>
                  <a:lnTo>
                    <a:pt x="1547" y="930"/>
                  </a:lnTo>
                  <a:lnTo>
                    <a:pt x="1565" y="933"/>
                  </a:lnTo>
                  <a:lnTo>
                    <a:pt x="1538" y="958"/>
                  </a:lnTo>
                  <a:lnTo>
                    <a:pt x="1509" y="975"/>
                  </a:lnTo>
                  <a:lnTo>
                    <a:pt x="1475" y="988"/>
                  </a:lnTo>
                  <a:lnTo>
                    <a:pt x="1442" y="995"/>
                  </a:lnTo>
                  <a:lnTo>
                    <a:pt x="1406" y="996"/>
                  </a:lnTo>
                  <a:lnTo>
                    <a:pt x="1370" y="995"/>
                  </a:lnTo>
                  <a:lnTo>
                    <a:pt x="1335" y="988"/>
                  </a:lnTo>
                  <a:lnTo>
                    <a:pt x="1315" y="933"/>
                  </a:lnTo>
                  <a:lnTo>
                    <a:pt x="1289" y="882"/>
                  </a:lnTo>
                  <a:lnTo>
                    <a:pt x="1286" y="879"/>
                  </a:lnTo>
                  <a:lnTo>
                    <a:pt x="1281" y="877"/>
                  </a:lnTo>
                  <a:lnTo>
                    <a:pt x="1277" y="877"/>
                  </a:lnTo>
                  <a:lnTo>
                    <a:pt x="1272" y="877"/>
                  </a:lnTo>
                  <a:lnTo>
                    <a:pt x="1269" y="881"/>
                  </a:lnTo>
                  <a:lnTo>
                    <a:pt x="1267" y="882"/>
                  </a:lnTo>
                  <a:lnTo>
                    <a:pt x="1266" y="887"/>
                  </a:lnTo>
                  <a:lnTo>
                    <a:pt x="1266" y="891"/>
                  </a:lnTo>
                  <a:lnTo>
                    <a:pt x="1267" y="895"/>
                  </a:lnTo>
                  <a:lnTo>
                    <a:pt x="1284" y="922"/>
                  </a:lnTo>
                  <a:lnTo>
                    <a:pt x="1297" y="950"/>
                  </a:lnTo>
                  <a:lnTo>
                    <a:pt x="1307" y="980"/>
                  </a:lnTo>
                  <a:lnTo>
                    <a:pt x="1315" y="1009"/>
                  </a:lnTo>
                  <a:lnTo>
                    <a:pt x="1317" y="1039"/>
                  </a:lnTo>
                  <a:lnTo>
                    <a:pt x="1315" y="1069"/>
                  </a:lnTo>
                  <a:lnTo>
                    <a:pt x="1309" y="1095"/>
                  </a:lnTo>
                  <a:lnTo>
                    <a:pt x="1294" y="1122"/>
                  </a:lnTo>
                  <a:lnTo>
                    <a:pt x="1274" y="1143"/>
                  </a:lnTo>
                  <a:lnTo>
                    <a:pt x="1246" y="1163"/>
                  </a:lnTo>
                  <a:lnTo>
                    <a:pt x="1200" y="1160"/>
                  </a:lnTo>
                  <a:lnTo>
                    <a:pt x="1153" y="1166"/>
                  </a:lnTo>
                  <a:lnTo>
                    <a:pt x="1112" y="1181"/>
                  </a:lnTo>
                  <a:lnTo>
                    <a:pt x="1109" y="1178"/>
                  </a:lnTo>
                  <a:lnTo>
                    <a:pt x="1107" y="1175"/>
                  </a:lnTo>
                  <a:lnTo>
                    <a:pt x="1102" y="1175"/>
                  </a:lnTo>
                  <a:lnTo>
                    <a:pt x="1099" y="1175"/>
                  </a:lnTo>
                  <a:lnTo>
                    <a:pt x="1056" y="1180"/>
                  </a:lnTo>
                  <a:lnTo>
                    <a:pt x="1011" y="1183"/>
                  </a:lnTo>
                  <a:lnTo>
                    <a:pt x="1034" y="1176"/>
                  </a:lnTo>
                  <a:lnTo>
                    <a:pt x="1056" y="1168"/>
                  </a:lnTo>
                  <a:lnTo>
                    <a:pt x="1086" y="1148"/>
                  </a:lnTo>
                  <a:lnTo>
                    <a:pt x="1110" y="1122"/>
                  </a:lnTo>
                  <a:lnTo>
                    <a:pt x="1129" y="1090"/>
                  </a:lnTo>
                  <a:lnTo>
                    <a:pt x="1142" y="1056"/>
                  </a:lnTo>
                  <a:lnTo>
                    <a:pt x="1147" y="1021"/>
                  </a:lnTo>
                  <a:lnTo>
                    <a:pt x="1145" y="985"/>
                  </a:lnTo>
                  <a:lnTo>
                    <a:pt x="1135" y="945"/>
                  </a:lnTo>
                  <a:lnTo>
                    <a:pt x="1122" y="910"/>
                  </a:lnTo>
                  <a:lnTo>
                    <a:pt x="1102" y="881"/>
                  </a:lnTo>
                  <a:lnTo>
                    <a:pt x="1079" y="856"/>
                  </a:lnTo>
                  <a:lnTo>
                    <a:pt x="1053" y="836"/>
                  </a:lnTo>
                  <a:lnTo>
                    <a:pt x="1023" y="821"/>
                  </a:lnTo>
                  <a:lnTo>
                    <a:pt x="990" y="813"/>
                  </a:lnTo>
                  <a:lnTo>
                    <a:pt x="988" y="811"/>
                  </a:lnTo>
                  <a:lnTo>
                    <a:pt x="985" y="810"/>
                  </a:lnTo>
                  <a:lnTo>
                    <a:pt x="957" y="793"/>
                  </a:lnTo>
                  <a:lnTo>
                    <a:pt x="932" y="772"/>
                  </a:lnTo>
                  <a:lnTo>
                    <a:pt x="912" y="745"/>
                  </a:lnTo>
                  <a:lnTo>
                    <a:pt x="899" y="715"/>
                  </a:lnTo>
                  <a:lnTo>
                    <a:pt x="894" y="684"/>
                  </a:lnTo>
                  <a:lnTo>
                    <a:pt x="892" y="679"/>
                  </a:lnTo>
                  <a:lnTo>
                    <a:pt x="889" y="676"/>
                  </a:lnTo>
                  <a:lnTo>
                    <a:pt x="886" y="674"/>
                  </a:lnTo>
                  <a:lnTo>
                    <a:pt x="882" y="672"/>
                  </a:lnTo>
                  <a:lnTo>
                    <a:pt x="879" y="672"/>
                  </a:lnTo>
                  <a:lnTo>
                    <a:pt x="874" y="674"/>
                  </a:lnTo>
                  <a:lnTo>
                    <a:pt x="871" y="676"/>
                  </a:lnTo>
                  <a:lnTo>
                    <a:pt x="869" y="679"/>
                  </a:lnTo>
                  <a:lnTo>
                    <a:pt x="869" y="684"/>
                  </a:lnTo>
                  <a:lnTo>
                    <a:pt x="876" y="720"/>
                  </a:lnTo>
                  <a:lnTo>
                    <a:pt x="891" y="755"/>
                  </a:lnTo>
                  <a:lnTo>
                    <a:pt x="912" y="785"/>
                  </a:lnTo>
                  <a:lnTo>
                    <a:pt x="940" y="810"/>
                  </a:lnTo>
                  <a:lnTo>
                    <a:pt x="896" y="816"/>
                  </a:lnTo>
                  <a:lnTo>
                    <a:pt x="851" y="831"/>
                  </a:lnTo>
                  <a:lnTo>
                    <a:pt x="848" y="834"/>
                  </a:lnTo>
                  <a:lnTo>
                    <a:pt x="846" y="838"/>
                  </a:lnTo>
                  <a:lnTo>
                    <a:pt x="846" y="841"/>
                  </a:lnTo>
                  <a:lnTo>
                    <a:pt x="846" y="844"/>
                  </a:lnTo>
                  <a:lnTo>
                    <a:pt x="848" y="849"/>
                  </a:lnTo>
                  <a:lnTo>
                    <a:pt x="851" y="851"/>
                  </a:lnTo>
                  <a:lnTo>
                    <a:pt x="854" y="853"/>
                  </a:lnTo>
                  <a:lnTo>
                    <a:pt x="859" y="854"/>
                  </a:lnTo>
                  <a:lnTo>
                    <a:pt x="864" y="853"/>
                  </a:lnTo>
                  <a:lnTo>
                    <a:pt x="901" y="839"/>
                  </a:lnTo>
                  <a:lnTo>
                    <a:pt x="935" y="833"/>
                  </a:lnTo>
                  <a:lnTo>
                    <a:pt x="968" y="833"/>
                  </a:lnTo>
                  <a:lnTo>
                    <a:pt x="1001" y="839"/>
                  </a:lnTo>
                  <a:lnTo>
                    <a:pt x="1031" y="851"/>
                  </a:lnTo>
                  <a:lnTo>
                    <a:pt x="1058" y="869"/>
                  </a:lnTo>
                  <a:lnTo>
                    <a:pt x="1081" y="894"/>
                  </a:lnTo>
                  <a:lnTo>
                    <a:pt x="1100" y="924"/>
                  </a:lnTo>
                  <a:lnTo>
                    <a:pt x="1115" y="960"/>
                  </a:lnTo>
                  <a:lnTo>
                    <a:pt x="1122" y="996"/>
                  </a:lnTo>
                  <a:lnTo>
                    <a:pt x="1122" y="1033"/>
                  </a:lnTo>
                  <a:lnTo>
                    <a:pt x="1112" y="1066"/>
                  </a:lnTo>
                  <a:lnTo>
                    <a:pt x="1096" y="1097"/>
                  </a:lnTo>
                  <a:lnTo>
                    <a:pt x="1072" y="1125"/>
                  </a:lnTo>
                  <a:lnTo>
                    <a:pt x="1044" y="1147"/>
                  </a:lnTo>
                  <a:lnTo>
                    <a:pt x="1020" y="1158"/>
                  </a:lnTo>
                  <a:lnTo>
                    <a:pt x="991" y="1163"/>
                  </a:lnTo>
                  <a:lnTo>
                    <a:pt x="963" y="1165"/>
                  </a:lnTo>
                  <a:lnTo>
                    <a:pt x="934" y="1163"/>
                  </a:lnTo>
                  <a:lnTo>
                    <a:pt x="906" y="1160"/>
                  </a:lnTo>
                  <a:lnTo>
                    <a:pt x="879" y="1153"/>
                  </a:lnTo>
                  <a:lnTo>
                    <a:pt x="889" y="1120"/>
                  </a:lnTo>
                  <a:lnTo>
                    <a:pt x="894" y="1082"/>
                  </a:lnTo>
                  <a:lnTo>
                    <a:pt x="892" y="1043"/>
                  </a:lnTo>
                  <a:lnTo>
                    <a:pt x="882" y="1001"/>
                  </a:lnTo>
                  <a:lnTo>
                    <a:pt x="871" y="968"/>
                  </a:lnTo>
                  <a:lnTo>
                    <a:pt x="853" y="940"/>
                  </a:lnTo>
                  <a:lnTo>
                    <a:pt x="830" y="920"/>
                  </a:lnTo>
                  <a:lnTo>
                    <a:pt x="803" y="904"/>
                  </a:lnTo>
                  <a:lnTo>
                    <a:pt x="775" y="894"/>
                  </a:lnTo>
                  <a:lnTo>
                    <a:pt x="745" y="889"/>
                  </a:lnTo>
                  <a:lnTo>
                    <a:pt x="712" y="887"/>
                  </a:lnTo>
                  <a:lnTo>
                    <a:pt x="681" y="892"/>
                  </a:lnTo>
                  <a:lnTo>
                    <a:pt x="648" y="900"/>
                  </a:lnTo>
                  <a:lnTo>
                    <a:pt x="616" y="912"/>
                  </a:lnTo>
                  <a:lnTo>
                    <a:pt x="588" y="929"/>
                  </a:lnTo>
                  <a:lnTo>
                    <a:pt x="562" y="947"/>
                  </a:lnTo>
                  <a:lnTo>
                    <a:pt x="539" y="970"/>
                  </a:lnTo>
                  <a:lnTo>
                    <a:pt x="519" y="996"/>
                  </a:lnTo>
                  <a:lnTo>
                    <a:pt x="506" y="1024"/>
                  </a:lnTo>
                  <a:lnTo>
                    <a:pt x="481" y="1014"/>
                  </a:lnTo>
                  <a:lnTo>
                    <a:pt x="455" y="1008"/>
                  </a:lnTo>
                  <a:lnTo>
                    <a:pt x="481" y="985"/>
                  </a:lnTo>
                  <a:lnTo>
                    <a:pt x="502" y="955"/>
                  </a:lnTo>
                  <a:lnTo>
                    <a:pt x="519" y="924"/>
                  </a:lnTo>
                  <a:lnTo>
                    <a:pt x="531" y="887"/>
                  </a:lnTo>
                  <a:lnTo>
                    <a:pt x="537" y="853"/>
                  </a:lnTo>
                  <a:lnTo>
                    <a:pt x="539" y="821"/>
                  </a:lnTo>
                  <a:lnTo>
                    <a:pt x="537" y="791"/>
                  </a:lnTo>
                  <a:lnTo>
                    <a:pt x="529" y="762"/>
                  </a:lnTo>
                  <a:lnTo>
                    <a:pt x="516" y="739"/>
                  </a:lnTo>
                  <a:lnTo>
                    <a:pt x="502" y="717"/>
                  </a:lnTo>
                  <a:lnTo>
                    <a:pt x="488" y="696"/>
                  </a:lnTo>
                  <a:lnTo>
                    <a:pt x="476" y="674"/>
                  </a:lnTo>
                  <a:lnTo>
                    <a:pt x="468" y="649"/>
                  </a:lnTo>
                  <a:lnTo>
                    <a:pt x="464" y="623"/>
                  </a:lnTo>
                  <a:lnTo>
                    <a:pt x="464" y="621"/>
                  </a:lnTo>
                  <a:lnTo>
                    <a:pt x="464" y="620"/>
                  </a:lnTo>
                  <a:lnTo>
                    <a:pt x="469" y="588"/>
                  </a:lnTo>
                  <a:lnTo>
                    <a:pt x="476" y="557"/>
                  </a:lnTo>
                  <a:lnTo>
                    <a:pt x="488" y="529"/>
                  </a:lnTo>
                  <a:lnTo>
                    <a:pt x="502" y="504"/>
                  </a:lnTo>
                  <a:lnTo>
                    <a:pt x="524" y="482"/>
                  </a:lnTo>
                  <a:lnTo>
                    <a:pt x="549" y="464"/>
                  </a:lnTo>
                  <a:lnTo>
                    <a:pt x="580" y="453"/>
                  </a:lnTo>
                  <a:lnTo>
                    <a:pt x="616" y="448"/>
                  </a:lnTo>
                  <a:lnTo>
                    <a:pt x="656" y="451"/>
                  </a:lnTo>
                  <a:lnTo>
                    <a:pt x="692" y="458"/>
                  </a:lnTo>
                  <a:lnTo>
                    <a:pt x="719" y="469"/>
                  </a:lnTo>
                  <a:lnTo>
                    <a:pt x="740" y="484"/>
                  </a:lnTo>
                  <a:lnTo>
                    <a:pt x="757" y="506"/>
                  </a:lnTo>
                  <a:lnTo>
                    <a:pt x="770" y="529"/>
                  </a:lnTo>
                  <a:lnTo>
                    <a:pt x="778" y="553"/>
                  </a:lnTo>
                  <a:lnTo>
                    <a:pt x="783" y="582"/>
                  </a:lnTo>
                  <a:lnTo>
                    <a:pt x="785" y="608"/>
                  </a:lnTo>
                  <a:lnTo>
                    <a:pt x="782" y="634"/>
                  </a:lnTo>
                  <a:lnTo>
                    <a:pt x="767" y="677"/>
                  </a:lnTo>
                  <a:lnTo>
                    <a:pt x="745" y="719"/>
                  </a:lnTo>
                  <a:lnTo>
                    <a:pt x="719" y="755"/>
                  </a:lnTo>
                  <a:lnTo>
                    <a:pt x="716" y="758"/>
                  </a:lnTo>
                  <a:lnTo>
                    <a:pt x="716" y="763"/>
                  </a:lnTo>
                  <a:lnTo>
                    <a:pt x="717" y="767"/>
                  </a:lnTo>
                  <a:lnTo>
                    <a:pt x="719" y="772"/>
                  </a:lnTo>
                  <a:lnTo>
                    <a:pt x="721" y="773"/>
                  </a:lnTo>
                  <a:lnTo>
                    <a:pt x="725" y="775"/>
                  </a:lnTo>
                  <a:lnTo>
                    <a:pt x="729" y="777"/>
                  </a:lnTo>
                  <a:lnTo>
                    <a:pt x="732" y="775"/>
                  </a:lnTo>
                  <a:lnTo>
                    <a:pt x="735" y="772"/>
                  </a:lnTo>
                  <a:lnTo>
                    <a:pt x="762" y="737"/>
                  </a:lnTo>
                  <a:lnTo>
                    <a:pt x="783" y="699"/>
                  </a:lnTo>
                  <a:lnTo>
                    <a:pt x="800" y="659"/>
                  </a:lnTo>
                  <a:lnTo>
                    <a:pt x="808" y="616"/>
                  </a:lnTo>
                  <a:lnTo>
                    <a:pt x="810" y="606"/>
                  </a:lnTo>
                  <a:lnTo>
                    <a:pt x="810" y="596"/>
                  </a:lnTo>
                  <a:lnTo>
                    <a:pt x="838" y="618"/>
                  </a:lnTo>
                  <a:lnTo>
                    <a:pt x="868" y="631"/>
                  </a:lnTo>
                  <a:lnTo>
                    <a:pt x="901" y="639"/>
                  </a:lnTo>
                  <a:lnTo>
                    <a:pt x="935" y="643"/>
                  </a:lnTo>
                  <a:lnTo>
                    <a:pt x="972" y="643"/>
                  </a:lnTo>
                  <a:lnTo>
                    <a:pt x="1006" y="638"/>
                  </a:lnTo>
                  <a:lnTo>
                    <a:pt x="1038" y="629"/>
                  </a:lnTo>
                  <a:lnTo>
                    <a:pt x="1043" y="628"/>
                  </a:lnTo>
                  <a:lnTo>
                    <a:pt x="1044" y="625"/>
                  </a:lnTo>
                  <a:lnTo>
                    <a:pt x="1046" y="621"/>
                  </a:lnTo>
                  <a:lnTo>
                    <a:pt x="1046" y="616"/>
                  </a:lnTo>
                  <a:lnTo>
                    <a:pt x="1046" y="613"/>
                  </a:lnTo>
                  <a:lnTo>
                    <a:pt x="1043" y="610"/>
                  </a:lnTo>
                  <a:lnTo>
                    <a:pt x="1041" y="606"/>
                  </a:lnTo>
                  <a:lnTo>
                    <a:pt x="1036" y="606"/>
                  </a:lnTo>
                  <a:lnTo>
                    <a:pt x="1031" y="606"/>
                  </a:lnTo>
                  <a:lnTo>
                    <a:pt x="1005" y="613"/>
                  </a:lnTo>
                  <a:lnTo>
                    <a:pt x="977" y="618"/>
                  </a:lnTo>
                  <a:lnTo>
                    <a:pt x="949" y="620"/>
                  </a:lnTo>
                  <a:lnTo>
                    <a:pt x="919" y="618"/>
                  </a:lnTo>
                  <a:lnTo>
                    <a:pt x="891" y="613"/>
                  </a:lnTo>
                  <a:lnTo>
                    <a:pt x="864" y="605"/>
                  </a:lnTo>
                  <a:lnTo>
                    <a:pt x="839" y="590"/>
                  </a:lnTo>
                  <a:lnTo>
                    <a:pt x="820" y="572"/>
                  </a:lnTo>
                  <a:lnTo>
                    <a:pt x="803" y="547"/>
                  </a:lnTo>
                  <a:lnTo>
                    <a:pt x="803" y="545"/>
                  </a:lnTo>
                  <a:lnTo>
                    <a:pt x="792" y="517"/>
                  </a:lnTo>
                  <a:lnTo>
                    <a:pt x="775" y="491"/>
                  </a:lnTo>
                  <a:lnTo>
                    <a:pt x="755" y="468"/>
                  </a:lnTo>
                  <a:lnTo>
                    <a:pt x="732" y="449"/>
                  </a:lnTo>
                  <a:lnTo>
                    <a:pt x="704" y="436"/>
                  </a:lnTo>
                  <a:lnTo>
                    <a:pt x="668" y="428"/>
                  </a:lnTo>
                  <a:lnTo>
                    <a:pt x="630" y="425"/>
                  </a:lnTo>
                  <a:lnTo>
                    <a:pt x="593" y="426"/>
                  </a:lnTo>
                  <a:lnTo>
                    <a:pt x="555" y="435"/>
                  </a:lnTo>
                  <a:lnTo>
                    <a:pt x="529" y="446"/>
                  </a:lnTo>
                  <a:lnTo>
                    <a:pt x="506" y="463"/>
                  </a:lnTo>
                  <a:lnTo>
                    <a:pt x="486" y="484"/>
                  </a:lnTo>
                  <a:lnTo>
                    <a:pt x="471" y="507"/>
                  </a:lnTo>
                  <a:lnTo>
                    <a:pt x="460" y="534"/>
                  </a:lnTo>
                  <a:lnTo>
                    <a:pt x="451" y="560"/>
                  </a:lnTo>
                  <a:lnTo>
                    <a:pt x="435" y="539"/>
                  </a:lnTo>
                  <a:lnTo>
                    <a:pt x="413" y="522"/>
                  </a:lnTo>
                  <a:lnTo>
                    <a:pt x="388" y="512"/>
                  </a:lnTo>
                  <a:lnTo>
                    <a:pt x="360" y="507"/>
                  </a:lnTo>
                  <a:lnTo>
                    <a:pt x="332" y="507"/>
                  </a:lnTo>
                  <a:lnTo>
                    <a:pt x="303" y="512"/>
                  </a:lnTo>
                  <a:lnTo>
                    <a:pt x="273" y="520"/>
                  </a:lnTo>
                  <a:lnTo>
                    <a:pt x="246" y="534"/>
                  </a:lnTo>
                  <a:lnTo>
                    <a:pt x="243" y="537"/>
                  </a:lnTo>
                  <a:lnTo>
                    <a:pt x="240" y="540"/>
                  </a:lnTo>
                  <a:lnTo>
                    <a:pt x="240" y="544"/>
                  </a:lnTo>
                  <a:lnTo>
                    <a:pt x="241" y="549"/>
                  </a:lnTo>
                  <a:lnTo>
                    <a:pt x="243" y="552"/>
                  </a:lnTo>
                  <a:lnTo>
                    <a:pt x="246" y="553"/>
                  </a:lnTo>
                  <a:lnTo>
                    <a:pt x="250" y="555"/>
                  </a:lnTo>
                  <a:lnTo>
                    <a:pt x="255" y="557"/>
                  </a:lnTo>
                  <a:lnTo>
                    <a:pt x="258" y="555"/>
                  </a:lnTo>
                  <a:lnTo>
                    <a:pt x="288" y="542"/>
                  </a:lnTo>
                  <a:lnTo>
                    <a:pt x="316" y="534"/>
                  </a:lnTo>
                  <a:lnTo>
                    <a:pt x="342" y="530"/>
                  </a:lnTo>
                  <a:lnTo>
                    <a:pt x="367" y="534"/>
                  </a:lnTo>
                  <a:lnTo>
                    <a:pt x="390" y="542"/>
                  </a:lnTo>
                  <a:lnTo>
                    <a:pt x="410" y="557"/>
                  </a:lnTo>
                  <a:lnTo>
                    <a:pt x="425" y="577"/>
                  </a:lnTo>
                  <a:lnTo>
                    <a:pt x="435" y="605"/>
                  </a:lnTo>
                  <a:lnTo>
                    <a:pt x="440" y="638"/>
                  </a:lnTo>
                  <a:lnTo>
                    <a:pt x="445" y="664"/>
                  </a:lnTo>
                  <a:lnTo>
                    <a:pt x="455" y="689"/>
                  </a:lnTo>
                  <a:lnTo>
                    <a:pt x="468" y="712"/>
                  </a:lnTo>
                  <a:lnTo>
                    <a:pt x="483" y="734"/>
                  </a:lnTo>
                  <a:lnTo>
                    <a:pt x="496" y="757"/>
                  </a:lnTo>
                  <a:lnTo>
                    <a:pt x="507" y="780"/>
                  </a:lnTo>
                  <a:lnTo>
                    <a:pt x="514" y="806"/>
                  </a:lnTo>
                  <a:lnTo>
                    <a:pt x="514" y="836"/>
                  </a:lnTo>
                  <a:lnTo>
                    <a:pt x="511" y="869"/>
                  </a:lnTo>
                  <a:lnTo>
                    <a:pt x="502" y="902"/>
                  </a:lnTo>
                  <a:lnTo>
                    <a:pt x="489" y="933"/>
                  </a:lnTo>
                  <a:lnTo>
                    <a:pt x="471" y="962"/>
                  </a:lnTo>
                  <a:lnTo>
                    <a:pt x="448" y="983"/>
                  </a:lnTo>
                  <a:lnTo>
                    <a:pt x="420" y="1000"/>
                  </a:lnTo>
                  <a:lnTo>
                    <a:pt x="418" y="1001"/>
                  </a:lnTo>
                  <a:lnTo>
                    <a:pt x="415" y="1003"/>
                  </a:lnTo>
                  <a:lnTo>
                    <a:pt x="382" y="1005"/>
                  </a:lnTo>
                  <a:lnTo>
                    <a:pt x="349" y="1009"/>
                  </a:lnTo>
                  <a:lnTo>
                    <a:pt x="317" y="1019"/>
                  </a:lnTo>
                  <a:lnTo>
                    <a:pt x="289" y="1034"/>
                  </a:lnTo>
                  <a:lnTo>
                    <a:pt x="265" y="1054"/>
                  </a:lnTo>
                  <a:lnTo>
                    <a:pt x="246" y="1079"/>
                  </a:lnTo>
                  <a:lnTo>
                    <a:pt x="203" y="1067"/>
                  </a:lnTo>
                  <a:lnTo>
                    <a:pt x="237" y="1041"/>
                  </a:lnTo>
                  <a:lnTo>
                    <a:pt x="263" y="1009"/>
                  </a:lnTo>
                  <a:lnTo>
                    <a:pt x="284" y="975"/>
                  </a:lnTo>
                  <a:lnTo>
                    <a:pt x="296" y="940"/>
                  </a:lnTo>
                  <a:lnTo>
                    <a:pt x="299" y="904"/>
                  </a:lnTo>
                  <a:lnTo>
                    <a:pt x="298" y="869"/>
                  </a:lnTo>
                  <a:lnTo>
                    <a:pt x="288" y="833"/>
                  </a:lnTo>
                  <a:lnTo>
                    <a:pt x="276" y="798"/>
                  </a:lnTo>
                  <a:lnTo>
                    <a:pt x="260" y="763"/>
                  </a:lnTo>
                  <a:lnTo>
                    <a:pt x="243" y="732"/>
                  </a:lnTo>
                  <a:lnTo>
                    <a:pt x="227" y="701"/>
                  </a:lnTo>
                  <a:lnTo>
                    <a:pt x="202" y="651"/>
                  </a:lnTo>
                  <a:lnTo>
                    <a:pt x="187" y="603"/>
                  </a:lnTo>
                  <a:lnTo>
                    <a:pt x="180" y="553"/>
                  </a:lnTo>
                  <a:lnTo>
                    <a:pt x="185" y="507"/>
                  </a:lnTo>
                  <a:lnTo>
                    <a:pt x="199" y="459"/>
                  </a:lnTo>
                  <a:lnTo>
                    <a:pt x="223" y="415"/>
                  </a:lnTo>
                  <a:lnTo>
                    <a:pt x="256" y="372"/>
                  </a:lnTo>
                  <a:lnTo>
                    <a:pt x="296" y="337"/>
                  </a:lnTo>
                  <a:lnTo>
                    <a:pt x="339" y="309"/>
                  </a:lnTo>
                  <a:lnTo>
                    <a:pt x="384" y="291"/>
                  </a:lnTo>
                  <a:lnTo>
                    <a:pt x="430" y="281"/>
                  </a:lnTo>
                  <a:lnTo>
                    <a:pt x="476" y="279"/>
                  </a:lnTo>
                  <a:lnTo>
                    <a:pt x="524" y="286"/>
                  </a:lnTo>
                  <a:lnTo>
                    <a:pt x="572" y="297"/>
                  </a:lnTo>
                  <a:lnTo>
                    <a:pt x="616" y="317"/>
                  </a:lnTo>
                  <a:lnTo>
                    <a:pt x="661" y="344"/>
                  </a:lnTo>
                  <a:lnTo>
                    <a:pt x="648" y="354"/>
                  </a:lnTo>
                  <a:lnTo>
                    <a:pt x="636" y="365"/>
                  </a:lnTo>
                  <a:lnTo>
                    <a:pt x="633" y="368"/>
                  </a:lnTo>
                  <a:lnTo>
                    <a:pt x="631" y="372"/>
                  </a:lnTo>
                  <a:lnTo>
                    <a:pt x="631" y="375"/>
                  </a:lnTo>
                  <a:lnTo>
                    <a:pt x="635" y="380"/>
                  </a:lnTo>
                  <a:lnTo>
                    <a:pt x="636" y="382"/>
                  </a:lnTo>
                  <a:lnTo>
                    <a:pt x="640" y="383"/>
                  </a:lnTo>
                  <a:lnTo>
                    <a:pt x="645" y="385"/>
                  </a:lnTo>
                  <a:lnTo>
                    <a:pt x="648" y="383"/>
                  </a:lnTo>
                  <a:lnTo>
                    <a:pt x="653" y="382"/>
                  </a:lnTo>
                  <a:lnTo>
                    <a:pt x="692" y="352"/>
                  </a:lnTo>
                  <a:lnTo>
                    <a:pt x="735" y="329"/>
                  </a:lnTo>
                  <a:lnTo>
                    <a:pt x="782" y="311"/>
                  </a:lnTo>
                  <a:lnTo>
                    <a:pt x="821" y="302"/>
                  </a:lnTo>
                  <a:lnTo>
                    <a:pt x="858" y="302"/>
                  </a:lnTo>
                  <a:lnTo>
                    <a:pt x="892" y="309"/>
                  </a:lnTo>
                  <a:lnTo>
                    <a:pt x="924" y="321"/>
                  </a:lnTo>
                  <a:lnTo>
                    <a:pt x="953" y="339"/>
                  </a:lnTo>
                  <a:lnTo>
                    <a:pt x="980" y="362"/>
                  </a:lnTo>
                  <a:lnTo>
                    <a:pt x="1005" y="388"/>
                  </a:lnTo>
                  <a:lnTo>
                    <a:pt x="1028" y="418"/>
                  </a:lnTo>
                  <a:lnTo>
                    <a:pt x="1046" y="449"/>
                  </a:lnTo>
                  <a:lnTo>
                    <a:pt x="1006" y="448"/>
                  </a:lnTo>
                  <a:lnTo>
                    <a:pt x="965" y="451"/>
                  </a:lnTo>
                  <a:lnTo>
                    <a:pt x="927" y="461"/>
                  </a:lnTo>
                  <a:lnTo>
                    <a:pt x="891" y="474"/>
                  </a:lnTo>
                  <a:lnTo>
                    <a:pt x="886" y="476"/>
                  </a:lnTo>
                  <a:lnTo>
                    <a:pt x="884" y="479"/>
                  </a:lnTo>
                  <a:lnTo>
                    <a:pt x="884" y="482"/>
                  </a:lnTo>
                  <a:lnTo>
                    <a:pt x="884" y="487"/>
                  </a:lnTo>
                  <a:lnTo>
                    <a:pt x="886" y="491"/>
                  </a:lnTo>
                  <a:lnTo>
                    <a:pt x="889" y="492"/>
                  </a:lnTo>
                  <a:lnTo>
                    <a:pt x="894" y="496"/>
                  </a:lnTo>
                  <a:lnTo>
                    <a:pt x="897" y="496"/>
                  </a:lnTo>
                  <a:lnTo>
                    <a:pt x="902" y="494"/>
                  </a:lnTo>
                  <a:lnTo>
                    <a:pt x="940" y="481"/>
                  </a:lnTo>
                  <a:lnTo>
                    <a:pt x="982" y="474"/>
                  </a:lnTo>
                  <a:lnTo>
                    <a:pt x="1021" y="473"/>
                  </a:lnTo>
                  <a:lnTo>
                    <a:pt x="1062" y="479"/>
                  </a:lnTo>
                  <a:lnTo>
                    <a:pt x="1064" y="482"/>
                  </a:lnTo>
                  <a:lnTo>
                    <a:pt x="1069" y="484"/>
                  </a:lnTo>
                  <a:lnTo>
                    <a:pt x="1072" y="484"/>
                  </a:lnTo>
                  <a:lnTo>
                    <a:pt x="1076" y="482"/>
                  </a:lnTo>
                  <a:lnTo>
                    <a:pt x="1084" y="486"/>
                  </a:lnTo>
                  <a:lnTo>
                    <a:pt x="1114" y="499"/>
                  </a:lnTo>
                  <a:lnTo>
                    <a:pt x="1137" y="515"/>
                  </a:lnTo>
                  <a:lnTo>
                    <a:pt x="1158" y="537"/>
                  </a:lnTo>
                  <a:lnTo>
                    <a:pt x="1173" y="560"/>
                  </a:lnTo>
                  <a:lnTo>
                    <a:pt x="1186" y="585"/>
                  </a:lnTo>
                  <a:lnTo>
                    <a:pt x="1186" y="587"/>
                  </a:lnTo>
                  <a:lnTo>
                    <a:pt x="1186" y="588"/>
                  </a:lnTo>
                  <a:lnTo>
                    <a:pt x="1191" y="601"/>
                  </a:lnTo>
                  <a:lnTo>
                    <a:pt x="1196" y="615"/>
                  </a:lnTo>
                  <a:lnTo>
                    <a:pt x="1205" y="663"/>
                  </a:lnTo>
                  <a:lnTo>
                    <a:pt x="1206" y="712"/>
                  </a:lnTo>
                  <a:lnTo>
                    <a:pt x="1203" y="762"/>
                  </a:lnTo>
                  <a:lnTo>
                    <a:pt x="1196" y="806"/>
                  </a:lnTo>
                  <a:lnTo>
                    <a:pt x="1196" y="811"/>
                  </a:lnTo>
                  <a:lnTo>
                    <a:pt x="1198" y="816"/>
                  </a:lnTo>
                  <a:lnTo>
                    <a:pt x="1201" y="818"/>
                  </a:lnTo>
                  <a:lnTo>
                    <a:pt x="1205" y="821"/>
                  </a:lnTo>
                  <a:lnTo>
                    <a:pt x="1208" y="821"/>
                  </a:lnTo>
                  <a:lnTo>
                    <a:pt x="1211" y="821"/>
                  </a:lnTo>
                  <a:lnTo>
                    <a:pt x="1216" y="821"/>
                  </a:lnTo>
                  <a:lnTo>
                    <a:pt x="1218" y="818"/>
                  </a:lnTo>
                  <a:lnTo>
                    <a:pt x="1219" y="813"/>
                  </a:lnTo>
                  <a:lnTo>
                    <a:pt x="1228" y="767"/>
                  </a:lnTo>
                  <a:lnTo>
                    <a:pt x="1231" y="719"/>
                  </a:lnTo>
                  <a:lnTo>
                    <a:pt x="1229" y="671"/>
                  </a:lnTo>
                  <a:lnTo>
                    <a:pt x="1257" y="701"/>
                  </a:lnTo>
                  <a:lnTo>
                    <a:pt x="1290" y="724"/>
                  </a:lnTo>
                  <a:lnTo>
                    <a:pt x="1327" y="743"/>
                  </a:lnTo>
                  <a:lnTo>
                    <a:pt x="1366" y="757"/>
                  </a:lnTo>
                  <a:lnTo>
                    <a:pt x="1408" y="765"/>
                  </a:lnTo>
                  <a:lnTo>
                    <a:pt x="1411" y="763"/>
                  </a:lnTo>
                  <a:lnTo>
                    <a:pt x="1414" y="762"/>
                  </a:lnTo>
                  <a:lnTo>
                    <a:pt x="1418" y="758"/>
                  </a:lnTo>
                  <a:lnTo>
                    <a:pt x="1418" y="755"/>
                  </a:lnTo>
                  <a:lnTo>
                    <a:pt x="1418" y="752"/>
                  </a:lnTo>
                  <a:lnTo>
                    <a:pt x="1418" y="747"/>
                  </a:lnTo>
                  <a:lnTo>
                    <a:pt x="1414" y="743"/>
                  </a:lnTo>
                  <a:lnTo>
                    <a:pt x="1411" y="742"/>
                  </a:lnTo>
                  <a:lnTo>
                    <a:pt x="1408" y="740"/>
                  </a:lnTo>
                  <a:lnTo>
                    <a:pt x="1366" y="732"/>
                  </a:lnTo>
                  <a:lnTo>
                    <a:pt x="1328" y="717"/>
                  </a:lnTo>
                  <a:lnTo>
                    <a:pt x="1292" y="697"/>
                  </a:lnTo>
                  <a:lnTo>
                    <a:pt x="1262" y="671"/>
                  </a:lnTo>
                  <a:lnTo>
                    <a:pt x="1236" y="638"/>
                  </a:lnTo>
                  <a:lnTo>
                    <a:pt x="1216" y="601"/>
                  </a:lnTo>
                  <a:lnTo>
                    <a:pt x="1213" y="591"/>
                  </a:lnTo>
                  <a:lnTo>
                    <a:pt x="1210" y="583"/>
                  </a:lnTo>
                  <a:lnTo>
                    <a:pt x="1210" y="580"/>
                  </a:lnTo>
                  <a:lnTo>
                    <a:pt x="1193" y="550"/>
                  </a:lnTo>
                  <a:lnTo>
                    <a:pt x="1173" y="520"/>
                  </a:lnTo>
                  <a:lnTo>
                    <a:pt x="1147" y="496"/>
                  </a:lnTo>
                  <a:lnTo>
                    <a:pt x="1115" y="474"/>
                  </a:lnTo>
                  <a:lnTo>
                    <a:pt x="1097" y="464"/>
                  </a:lnTo>
                  <a:lnTo>
                    <a:pt x="1077" y="458"/>
                  </a:lnTo>
                  <a:lnTo>
                    <a:pt x="1059" y="423"/>
                  </a:lnTo>
                  <a:lnTo>
                    <a:pt x="1039" y="392"/>
                  </a:lnTo>
                  <a:lnTo>
                    <a:pt x="1016" y="362"/>
                  </a:lnTo>
                  <a:lnTo>
                    <a:pt x="990" y="335"/>
                  </a:lnTo>
                  <a:lnTo>
                    <a:pt x="962" y="312"/>
                  </a:lnTo>
                  <a:lnTo>
                    <a:pt x="930" y="296"/>
                  </a:lnTo>
                  <a:lnTo>
                    <a:pt x="896" y="283"/>
                  </a:lnTo>
                  <a:lnTo>
                    <a:pt x="859" y="278"/>
                  </a:lnTo>
                  <a:lnTo>
                    <a:pt x="820" y="279"/>
                  </a:lnTo>
                  <a:lnTo>
                    <a:pt x="772" y="289"/>
                  </a:lnTo>
                  <a:lnTo>
                    <a:pt x="725" y="307"/>
                  </a:lnTo>
                  <a:lnTo>
                    <a:pt x="683" y="330"/>
                  </a:lnTo>
                  <a:lnTo>
                    <a:pt x="640" y="302"/>
                  </a:lnTo>
                  <a:lnTo>
                    <a:pt x="595" y="279"/>
                  </a:lnTo>
                  <a:lnTo>
                    <a:pt x="549" y="263"/>
                  </a:lnTo>
                  <a:lnTo>
                    <a:pt x="501" y="254"/>
                  </a:lnTo>
                  <a:lnTo>
                    <a:pt x="451" y="253"/>
                  </a:lnTo>
                  <a:lnTo>
                    <a:pt x="402" y="259"/>
                  </a:lnTo>
                  <a:lnTo>
                    <a:pt x="354" y="276"/>
                  </a:lnTo>
                  <a:lnTo>
                    <a:pt x="314" y="297"/>
                  </a:lnTo>
                  <a:lnTo>
                    <a:pt x="278" y="322"/>
                  </a:lnTo>
                  <a:lnTo>
                    <a:pt x="245" y="350"/>
                  </a:lnTo>
                  <a:lnTo>
                    <a:pt x="215" y="383"/>
                  </a:lnTo>
                  <a:lnTo>
                    <a:pt x="189" y="420"/>
                  </a:lnTo>
                  <a:lnTo>
                    <a:pt x="170" y="459"/>
                  </a:lnTo>
                  <a:lnTo>
                    <a:pt x="157" y="502"/>
                  </a:lnTo>
                  <a:lnTo>
                    <a:pt x="152" y="542"/>
                  </a:lnTo>
                  <a:lnTo>
                    <a:pt x="154" y="578"/>
                  </a:lnTo>
                  <a:lnTo>
                    <a:pt x="162" y="615"/>
                  </a:lnTo>
                  <a:lnTo>
                    <a:pt x="175" y="649"/>
                  </a:lnTo>
                  <a:lnTo>
                    <a:pt x="190" y="684"/>
                  </a:lnTo>
                  <a:lnTo>
                    <a:pt x="208" y="717"/>
                  </a:lnTo>
                  <a:lnTo>
                    <a:pt x="227" y="752"/>
                  </a:lnTo>
                  <a:lnTo>
                    <a:pt x="245" y="785"/>
                  </a:lnTo>
                  <a:lnTo>
                    <a:pt x="258" y="821"/>
                  </a:lnTo>
                  <a:lnTo>
                    <a:pt x="268" y="857"/>
                  </a:lnTo>
                  <a:lnTo>
                    <a:pt x="271" y="892"/>
                  </a:lnTo>
                  <a:lnTo>
                    <a:pt x="268" y="927"/>
                  </a:lnTo>
                  <a:lnTo>
                    <a:pt x="260" y="960"/>
                  </a:lnTo>
                  <a:lnTo>
                    <a:pt x="245" y="991"/>
                  </a:lnTo>
                  <a:lnTo>
                    <a:pt x="223" y="1019"/>
                  </a:lnTo>
                  <a:lnTo>
                    <a:pt x="197" y="1043"/>
                  </a:lnTo>
                  <a:lnTo>
                    <a:pt x="162" y="1062"/>
                  </a:lnTo>
                  <a:lnTo>
                    <a:pt x="113" y="1066"/>
                  </a:lnTo>
                  <a:lnTo>
                    <a:pt x="101" y="1067"/>
                  </a:lnTo>
                  <a:lnTo>
                    <a:pt x="91" y="1071"/>
                  </a:lnTo>
                  <a:lnTo>
                    <a:pt x="101" y="1019"/>
                  </a:lnTo>
                  <a:lnTo>
                    <a:pt x="104" y="968"/>
                  </a:lnTo>
                  <a:lnTo>
                    <a:pt x="101" y="917"/>
                  </a:lnTo>
                  <a:lnTo>
                    <a:pt x="93" y="879"/>
                  </a:lnTo>
                  <a:lnTo>
                    <a:pt x="78" y="843"/>
                  </a:lnTo>
                  <a:lnTo>
                    <a:pt x="61" y="810"/>
                  </a:lnTo>
                  <a:lnTo>
                    <a:pt x="60" y="806"/>
                  </a:lnTo>
                  <a:lnTo>
                    <a:pt x="60" y="805"/>
                  </a:lnTo>
                  <a:lnTo>
                    <a:pt x="32" y="737"/>
                  </a:lnTo>
                  <a:lnTo>
                    <a:pt x="12" y="669"/>
                  </a:lnTo>
                  <a:lnTo>
                    <a:pt x="0" y="600"/>
                  </a:lnTo>
                  <a:lnTo>
                    <a:pt x="0" y="530"/>
                  </a:lnTo>
                  <a:lnTo>
                    <a:pt x="9" y="459"/>
                  </a:lnTo>
                  <a:lnTo>
                    <a:pt x="28" y="390"/>
                  </a:lnTo>
                  <a:lnTo>
                    <a:pt x="53" y="339"/>
                  </a:lnTo>
                  <a:lnTo>
                    <a:pt x="83" y="291"/>
                  </a:lnTo>
                  <a:lnTo>
                    <a:pt x="118" y="249"/>
                  </a:lnTo>
                  <a:lnTo>
                    <a:pt x="157" y="215"/>
                  </a:lnTo>
                  <a:lnTo>
                    <a:pt x="200" y="183"/>
                  </a:lnTo>
                  <a:lnTo>
                    <a:pt x="248" y="157"/>
                  </a:lnTo>
                  <a:lnTo>
                    <a:pt x="298" y="136"/>
                  </a:lnTo>
                  <a:lnTo>
                    <a:pt x="351" y="119"/>
                  </a:lnTo>
                  <a:lnTo>
                    <a:pt x="405" y="106"/>
                  </a:lnTo>
                  <a:lnTo>
                    <a:pt x="388" y="132"/>
                  </a:lnTo>
                  <a:lnTo>
                    <a:pt x="374" y="164"/>
                  </a:lnTo>
                  <a:lnTo>
                    <a:pt x="364" y="197"/>
                  </a:lnTo>
                  <a:lnTo>
                    <a:pt x="364" y="202"/>
                  </a:lnTo>
                  <a:lnTo>
                    <a:pt x="365" y="205"/>
                  </a:lnTo>
                  <a:lnTo>
                    <a:pt x="369" y="208"/>
                  </a:lnTo>
                  <a:lnTo>
                    <a:pt x="372" y="210"/>
                  </a:lnTo>
                  <a:lnTo>
                    <a:pt x="375" y="212"/>
                  </a:lnTo>
                  <a:lnTo>
                    <a:pt x="379" y="212"/>
                  </a:lnTo>
                  <a:lnTo>
                    <a:pt x="384" y="210"/>
                  </a:lnTo>
                  <a:lnTo>
                    <a:pt x="385" y="207"/>
                  </a:lnTo>
                  <a:lnTo>
                    <a:pt x="387" y="203"/>
                  </a:lnTo>
                  <a:lnTo>
                    <a:pt x="402" y="160"/>
                  </a:lnTo>
                  <a:lnTo>
                    <a:pt x="423" y="122"/>
                  </a:lnTo>
                  <a:lnTo>
                    <a:pt x="448" y="91"/>
                  </a:lnTo>
                  <a:lnTo>
                    <a:pt x="479" y="63"/>
                  </a:lnTo>
                  <a:lnTo>
                    <a:pt x="514" y="41"/>
                  </a:lnTo>
                  <a:lnTo>
                    <a:pt x="552" y="23"/>
                  </a:lnTo>
                  <a:lnTo>
                    <a:pt x="592" y="10"/>
                  </a:lnTo>
                  <a:lnTo>
                    <a:pt x="635" y="0"/>
                  </a:lnTo>
                  <a:close/>
                </a:path>
              </a:pathLst>
            </a:custGeom>
            <a:solidFill>
              <a:srgbClr val="6AB7C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379" name="Freeform 12">
              <a:extLst>
                <a:ext uri="{FF2B5EF4-FFF2-40B4-BE49-F238E27FC236}">
                  <a16:creationId xmlns:a16="http://schemas.microsoft.com/office/drawing/2014/main" id="{8F05A64C-6EB3-CF66-9216-FBCE6A7D9F57}"/>
                </a:ext>
              </a:extLst>
            </p:cNvPr>
            <p:cNvSpPr>
              <a:spLocks noEditPoints="1"/>
            </p:cNvSpPr>
            <p:nvPr/>
          </p:nvSpPr>
          <p:spPr bwMode="auto">
            <a:xfrm>
              <a:off x="7129463" y="1565275"/>
              <a:ext cx="1555750" cy="1185863"/>
            </a:xfrm>
            <a:custGeom>
              <a:avLst/>
              <a:gdLst>
                <a:gd name="T0" fmla="*/ 701 w 1959"/>
                <a:gd name="T1" fmla="*/ 605 h 1494"/>
                <a:gd name="T2" fmla="*/ 431 w 1959"/>
                <a:gd name="T3" fmla="*/ 825 h 1494"/>
                <a:gd name="T4" fmla="*/ 715 w 1959"/>
                <a:gd name="T5" fmla="*/ 717 h 1494"/>
                <a:gd name="T6" fmla="*/ 687 w 1959"/>
                <a:gd name="T7" fmla="*/ 648 h 1494"/>
                <a:gd name="T8" fmla="*/ 1064 w 1959"/>
                <a:gd name="T9" fmla="*/ 590 h 1494"/>
                <a:gd name="T10" fmla="*/ 1084 w 1959"/>
                <a:gd name="T11" fmla="*/ 455 h 1494"/>
                <a:gd name="T12" fmla="*/ 971 w 1959"/>
                <a:gd name="T13" fmla="*/ 471 h 1494"/>
                <a:gd name="T14" fmla="*/ 702 w 1959"/>
                <a:gd name="T15" fmla="*/ 364 h 1494"/>
                <a:gd name="T16" fmla="*/ 1264 w 1959"/>
                <a:gd name="T17" fmla="*/ 167 h 1494"/>
                <a:gd name="T18" fmla="*/ 848 w 1959"/>
                <a:gd name="T19" fmla="*/ 250 h 1494"/>
                <a:gd name="T20" fmla="*/ 549 w 1959"/>
                <a:gd name="T21" fmla="*/ 517 h 1494"/>
                <a:gd name="T22" fmla="*/ 331 w 1959"/>
                <a:gd name="T23" fmla="*/ 858 h 1494"/>
                <a:gd name="T24" fmla="*/ 608 w 1959"/>
                <a:gd name="T25" fmla="*/ 1031 h 1494"/>
                <a:gd name="T26" fmla="*/ 606 w 1959"/>
                <a:gd name="T27" fmla="*/ 942 h 1494"/>
                <a:gd name="T28" fmla="*/ 520 w 1959"/>
                <a:gd name="T29" fmla="*/ 939 h 1494"/>
                <a:gd name="T30" fmla="*/ 476 w 1959"/>
                <a:gd name="T31" fmla="*/ 598 h 1494"/>
                <a:gd name="T32" fmla="*/ 801 w 1959"/>
                <a:gd name="T33" fmla="*/ 261 h 1494"/>
                <a:gd name="T34" fmla="*/ 1199 w 1959"/>
                <a:gd name="T35" fmla="*/ 199 h 1494"/>
                <a:gd name="T36" fmla="*/ 1365 w 1959"/>
                <a:gd name="T37" fmla="*/ 344 h 1494"/>
                <a:gd name="T38" fmla="*/ 1498 w 1959"/>
                <a:gd name="T39" fmla="*/ 38 h 1494"/>
                <a:gd name="T40" fmla="*/ 1609 w 1959"/>
                <a:gd name="T41" fmla="*/ 179 h 1494"/>
                <a:gd name="T42" fmla="*/ 1725 w 1959"/>
                <a:gd name="T43" fmla="*/ 45 h 1494"/>
                <a:gd name="T44" fmla="*/ 1830 w 1959"/>
                <a:gd name="T45" fmla="*/ 189 h 1494"/>
                <a:gd name="T46" fmla="*/ 1304 w 1959"/>
                <a:gd name="T47" fmla="*/ 354 h 1494"/>
                <a:gd name="T48" fmla="*/ 1394 w 1959"/>
                <a:gd name="T49" fmla="*/ 539 h 1494"/>
                <a:gd name="T50" fmla="*/ 1259 w 1959"/>
                <a:gd name="T51" fmla="*/ 802 h 1494"/>
                <a:gd name="T52" fmla="*/ 1419 w 1959"/>
                <a:gd name="T53" fmla="*/ 1233 h 1494"/>
                <a:gd name="T54" fmla="*/ 1234 w 1959"/>
                <a:gd name="T55" fmla="*/ 947 h 1494"/>
                <a:gd name="T56" fmla="*/ 1163 w 1959"/>
                <a:gd name="T57" fmla="*/ 983 h 1494"/>
                <a:gd name="T58" fmla="*/ 1279 w 1959"/>
                <a:gd name="T59" fmla="*/ 691 h 1494"/>
                <a:gd name="T60" fmla="*/ 1241 w 1959"/>
                <a:gd name="T61" fmla="*/ 347 h 1494"/>
                <a:gd name="T62" fmla="*/ 1127 w 1959"/>
                <a:gd name="T63" fmla="*/ 567 h 1494"/>
                <a:gd name="T64" fmla="*/ 811 w 1959"/>
                <a:gd name="T65" fmla="*/ 825 h 1494"/>
                <a:gd name="T66" fmla="*/ 492 w 1959"/>
                <a:gd name="T67" fmla="*/ 1183 h 1494"/>
                <a:gd name="T68" fmla="*/ 326 w 1959"/>
                <a:gd name="T69" fmla="*/ 968 h 1494"/>
                <a:gd name="T70" fmla="*/ 221 w 1959"/>
                <a:gd name="T71" fmla="*/ 1168 h 1494"/>
                <a:gd name="T72" fmla="*/ 524 w 1959"/>
                <a:gd name="T73" fmla="*/ 1211 h 1494"/>
                <a:gd name="T74" fmla="*/ 783 w 1959"/>
                <a:gd name="T75" fmla="*/ 1213 h 1494"/>
                <a:gd name="T76" fmla="*/ 912 w 1959"/>
                <a:gd name="T77" fmla="*/ 812 h 1494"/>
                <a:gd name="T78" fmla="*/ 1176 w 1959"/>
                <a:gd name="T79" fmla="*/ 1206 h 1494"/>
                <a:gd name="T80" fmla="*/ 1059 w 1959"/>
                <a:gd name="T81" fmla="*/ 1173 h 1494"/>
                <a:gd name="T82" fmla="*/ 1081 w 1959"/>
                <a:gd name="T83" fmla="*/ 1021 h 1494"/>
                <a:gd name="T84" fmla="*/ 1043 w 1959"/>
                <a:gd name="T85" fmla="*/ 892 h 1494"/>
                <a:gd name="T86" fmla="*/ 856 w 1959"/>
                <a:gd name="T87" fmla="*/ 1008 h 1494"/>
                <a:gd name="T88" fmla="*/ 927 w 1959"/>
                <a:gd name="T89" fmla="*/ 1059 h 1494"/>
                <a:gd name="T90" fmla="*/ 907 w 1959"/>
                <a:gd name="T91" fmla="*/ 1372 h 1494"/>
                <a:gd name="T92" fmla="*/ 887 w 1959"/>
                <a:gd name="T93" fmla="*/ 1386 h 1494"/>
                <a:gd name="T94" fmla="*/ 659 w 1959"/>
                <a:gd name="T95" fmla="*/ 1380 h 1494"/>
                <a:gd name="T96" fmla="*/ 601 w 1959"/>
                <a:gd name="T97" fmla="*/ 1253 h 1494"/>
                <a:gd name="T98" fmla="*/ 364 w 1959"/>
                <a:gd name="T99" fmla="*/ 1471 h 1494"/>
                <a:gd name="T100" fmla="*/ 296 w 1959"/>
                <a:gd name="T101" fmla="*/ 1309 h 1494"/>
                <a:gd name="T102" fmla="*/ 203 w 1959"/>
                <a:gd name="T103" fmla="*/ 1289 h 1494"/>
                <a:gd name="T104" fmla="*/ 149 w 1959"/>
                <a:gd name="T105" fmla="*/ 1097 h 1494"/>
                <a:gd name="T106" fmla="*/ 0 w 1959"/>
                <a:gd name="T107" fmla="*/ 859 h 1494"/>
                <a:gd name="T108" fmla="*/ 198 w 1959"/>
                <a:gd name="T109" fmla="*/ 930 h 1494"/>
                <a:gd name="T110" fmla="*/ 81 w 1959"/>
                <a:gd name="T111" fmla="*/ 580 h 1494"/>
                <a:gd name="T112" fmla="*/ 279 w 1959"/>
                <a:gd name="T113" fmla="*/ 600 h 1494"/>
                <a:gd name="T114" fmla="*/ 426 w 1959"/>
                <a:gd name="T115" fmla="*/ 247 h 1494"/>
                <a:gd name="T116" fmla="*/ 479 w 1959"/>
                <a:gd name="T117" fmla="*/ 425 h 1494"/>
                <a:gd name="T118" fmla="*/ 907 w 1959"/>
                <a:gd name="T119" fmla="*/ 93 h 1494"/>
                <a:gd name="T120" fmla="*/ 970 w 1959"/>
                <a:gd name="T121" fmla="*/ 121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59" h="1494">
                  <a:moveTo>
                    <a:pt x="702" y="364"/>
                  </a:moveTo>
                  <a:lnTo>
                    <a:pt x="697" y="364"/>
                  </a:lnTo>
                  <a:lnTo>
                    <a:pt x="694" y="367"/>
                  </a:lnTo>
                  <a:lnTo>
                    <a:pt x="692" y="370"/>
                  </a:lnTo>
                  <a:lnTo>
                    <a:pt x="691" y="375"/>
                  </a:lnTo>
                  <a:lnTo>
                    <a:pt x="691" y="380"/>
                  </a:lnTo>
                  <a:lnTo>
                    <a:pt x="694" y="384"/>
                  </a:lnTo>
                  <a:lnTo>
                    <a:pt x="715" y="408"/>
                  </a:lnTo>
                  <a:lnTo>
                    <a:pt x="732" y="436"/>
                  </a:lnTo>
                  <a:lnTo>
                    <a:pt x="744" y="466"/>
                  </a:lnTo>
                  <a:lnTo>
                    <a:pt x="750" y="498"/>
                  </a:lnTo>
                  <a:lnTo>
                    <a:pt x="747" y="529"/>
                  </a:lnTo>
                  <a:lnTo>
                    <a:pt x="737" y="555"/>
                  </a:lnTo>
                  <a:lnTo>
                    <a:pt x="722" y="582"/>
                  </a:lnTo>
                  <a:lnTo>
                    <a:pt x="701" y="605"/>
                  </a:lnTo>
                  <a:lnTo>
                    <a:pt x="677" y="625"/>
                  </a:lnTo>
                  <a:lnTo>
                    <a:pt x="651" y="643"/>
                  </a:lnTo>
                  <a:lnTo>
                    <a:pt x="625" y="658"/>
                  </a:lnTo>
                  <a:lnTo>
                    <a:pt x="590" y="658"/>
                  </a:lnTo>
                  <a:lnTo>
                    <a:pt x="557" y="666"/>
                  </a:lnTo>
                  <a:lnTo>
                    <a:pt x="522" y="681"/>
                  </a:lnTo>
                  <a:lnTo>
                    <a:pt x="496" y="701"/>
                  </a:lnTo>
                  <a:lnTo>
                    <a:pt x="474" y="726"/>
                  </a:lnTo>
                  <a:lnTo>
                    <a:pt x="454" y="752"/>
                  </a:lnTo>
                  <a:lnTo>
                    <a:pt x="438" y="782"/>
                  </a:lnTo>
                  <a:lnTo>
                    <a:pt x="425" y="812"/>
                  </a:lnTo>
                  <a:lnTo>
                    <a:pt x="425" y="816"/>
                  </a:lnTo>
                  <a:lnTo>
                    <a:pt x="425" y="820"/>
                  </a:lnTo>
                  <a:lnTo>
                    <a:pt x="428" y="823"/>
                  </a:lnTo>
                  <a:lnTo>
                    <a:pt x="431" y="825"/>
                  </a:lnTo>
                  <a:lnTo>
                    <a:pt x="435" y="826"/>
                  </a:lnTo>
                  <a:lnTo>
                    <a:pt x="440" y="826"/>
                  </a:lnTo>
                  <a:lnTo>
                    <a:pt x="443" y="825"/>
                  </a:lnTo>
                  <a:lnTo>
                    <a:pt x="446" y="821"/>
                  </a:lnTo>
                  <a:lnTo>
                    <a:pt x="448" y="818"/>
                  </a:lnTo>
                  <a:lnTo>
                    <a:pt x="463" y="785"/>
                  </a:lnTo>
                  <a:lnTo>
                    <a:pt x="483" y="754"/>
                  </a:lnTo>
                  <a:lnTo>
                    <a:pt x="506" y="727"/>
                  </a:lnTo>
                  <a:lnTo>
                    <a:pt x="534" y="702"/>
                  </a:lnTo>
                  <a:lnTo>
                    <a:pt x="563" y="689"/>
                  </a:lnTo>
                  <a:lnTo>
                    <a:pt x="593" y="683"/>
                  </a:lnTo>
                  <a:lnTo>
                    <a:pt x="625" y="683"/>
                  </a:lnTo>
                  <a:lnTo>
                    <a:pt x="656" y="689"/>
                  </a:lnTo>
                  <a:lnTo>
                    <a:pt x="686" y="701"/>
                  </a:lnTo>
                  <a:lnTo>
                    <a:pt x="715" y="717"/>
                  </a:lnTo>
                  <a:lnTo>
                    <a:pt x="744" y="736"/>
                  </a:lnTo>
                  <a:lnTo>
                    <a:pt x="770" y="755"/>
                  </a:lnTo>
                  <a:lnTo>
                    <a:pt x="775" y="759"/>
                  </a:lnTo>
                  <a:lnTo>
                    <a:pt x="778" y="759"/>
                  </a:lnTo>
                  <a:lnTo>
                    <a:pt x="783" y="759"/>
                  </a:lnTo>
                  <a:lnTo>
                    <a:pt x="786" y="757"/>
                  </a:lnTo>
                  <a:lnTo>
                    <a:pt x="790" y="754"/>
                  </a:lnTo>
                  <a:lnTo>
                    <a:pt x="791" y="750"/>
                  </a:lnTo>
                  <a:lnTo>
                    <a:pt x="791" y="747"/>
                  </a:lnTo>
                  <a:lnTo>
                    <a:pt x="790" y="742"/>
                  </a:lnTo>
                  <a:lnTo>
                    <a:pt x="788" y="739"/>
                  </a:lnTo>
                  <a:lnTo>
                    <a:pt x="748" y="709"/>
                  </a:lnTo>
                  <a:lnTo>
                    <a:pt x="706" y="683"/>
                  </a:lnTo>
                  <a:lnTo>
                    <a:pt x="661" y="664"/>
                  </a:lnTo>
                  <a:lnTo>
                    <a:pt x="687" y="648"/>
                  </a:lnTo>
                  <a:lnTo>
                    <a:pt x="712" y="628"/>
                  </a:lnTo>
                  <a:lnTo>
                    <a:pt x="734" y="605"/>
                  </a:lnTo>
                  <a:lnTo>
                    <a:pt x="752" y="580"/>
                  </a:lnTo>
                  <a:lnTo>
                    <a:pt x="765" y="554"/>
                  </a:lnTo>
                  <a:lnTo>
                    <a:pt x="786" y="534"/>
                  </a:lnTo>
                  <a:lnTo>
                    <a:pt x="808" y="516"/>
                  </a:lnTo>
                  <a:lnTo>
                    <a:pt x="833" y="501"/>
                  </a:lnTo>
                  <a:lnTo>
                    <a:pt x="867" y="486"/>
                  </a:lnTo>
                  <a:lnTo>
                    <a:pt x="900" y="483"/>
                  </a:lnTo>
                  <a:lnTo>
                    <a:pt x="933" y="486"/>
                  </a:lnTo>
                  <a:lnTo>
                    <a:pt x="963" y="498"/>
                  </a:lnTo>
                  <a:lnTo>
                    <a:pt x="993" y="514"/>
                  </a:lnTo>
                  <a:lnTo>
                    <a:pt x="1019" y="536"/>
                  </a:lnTo>
                  <a:lnTo>
                    <a:pt x="1043" y="562"/>
                  </a:lnTo>
                  <a:lnTo>
                    <a:pt x="1064" y="590"/>
                  </a:lnTo>
                  <a:lnTo>
                    <a:pt x="1067" y="593"/>
                  </a:lnTo>
                  <a:lnTo>
                    <a:pt x="1072" y="595"/>
                  </a:lnTo>
                  <a:lnTo>
                    <a:pt x="1076" y="595"/>
                  </a:lnTo>
                  <a:lnTo>
                    <a:pt x="1081" y="593"/>
                  </a:lnTo>
                  <a:lnTo>
                    <a:pt x="1084" y="592"/>
                  </a:lnTo>
                  <a:lnTo>
                    <a:pt x="1085" y="588"/>
                  </a:lnTo>
                  <a:lnTo>
                    <a:pt x="1087" y="585"/>
                  </a:lnTo>
                  <a:lnTo>
                    <a:pt x="1087" y="582"/>
                  </a:lnTo>
                  <a:lnTo>
                    <a:pt x="1085" y="577"/>
                  </a:lnTo>
                  <a:lnTo>
                    <a:pt x="1061" y="546"/>
                  </a:lnTo>
                  <a:lnTo>
                    <a:pt x="1034" y="517"/>
                  </a:lnTo>
                  <a:lnTo>
                    <a:pt x="1006" y="493"/>
                  </a:lnTo>
                  <a:lnTo>
                    <a:pt x="1034" y="484"/>
                  </a:lnTo>
                  <a:lnTo>
                    <a:pt x="1061" y="471"/>
                  </a:lnTo>
                  <a:lnTo>
                    <a:pt x="1084" y="455"/>
                  </a:lnTo>
                  <a:lnTo>
                    <a:pt x="1102" y="432"/>
                  </a:lnTo>
                  <a:lnTo>
                    <a:pt x="1104" y="427"/>
                  </a:lnTo>
                  <a:lnTo>
                    <a:pt x="1104" y="423"/>
                  </a:lnTo>
                  <a:lnTo>
                    <a:pt x="1102" y="418"/>
                  </a:lnTo>
                  <a:lnTo>
                    <a:pt x="1099" y="417"/>
                  </a:lnTo>
                  <a:lnTo>
                    <a:pt x="1095" y="413"/>
                  </a:lnTo>
                  <a:lnTo>
                    <a:pt x="1090" y="413"/>
                  </a:lnTo>
                  <a:lnTo>
                    <a:pt x="1087" y="413"/>
                  </a:lnTo>
                  <a:lnTo>
                    <a:pt x="1084" y="415"/>
                  </a:lnTo>
                  <a:lnTo>
                    <a:pt x="1081" y="418"/>
                  </a:lnTo>
                  <a:lnTo>
                    <a:pt x="1064" y="438"/>
                  </a:lnTo>
                  <a:lnTo>
                    <a:pt x="1044" y="453"/>
                  </a:lnTo>
                  <a:lnTo>
                    <a:pt x="1021" y="463"/>
                  </a:lnTo>
                  <a:lnTo>
                    <a:pt x="996" y="470"/>
                  </a:lnTo>
                  <a:lnTo>
                    <a:pt x="971" y="471"/>
                  </a:lnTo>
                  <a:lnTo>
                    <a:pt x="970" y="473"/>
                  </a:lnTo>
                  <a:lnTo>
                    <a:pt x="940" y="463"/>
                  </a:lnTo>
                  <a:lnTo>
                    <a:pt x="910" y="458"/>
                  </a:lnTo>
                  <a:lnTo>
                    <a:pt x="876" y="460"/>
                  </a:lnTo>
                  <a:lnTo>
                    <a:pt x="839" y="470"/>
                  </a:lnTo>
                  <a:lnTo>
                    <a:pt x="805" y="488"/>
                  </a:lnTo>
                  <a:lnTo>
                    <a:pt x="773" y="511"/>
                  </a:lnTo>
                  <a:lnTo>
                    <a:pt x="773" y="499"/>
                  </a:lnTo>
                  <a:lnTo>
                    <a:pt x="773" y="486"/>
                  </a:lnTo>
                  <a:lnTo>
                    <a:pt x="765" y="453"/>
                  </a:lnTo>
                  <a:lnTo>
                    <a:pt x="752" y="422"/>
                  </a:lnTo>
                  <a:lnTo>
                    <a:pt x="734" y="392"/>
                  </a:lnTo>
                  <a:lnTo>
                    <a:pt x="710" y="367"/>
                  </a:lnTo>
                  <a:lnTo>
                    <a:pt x="707" y="364"/>
                  </a:lnTo>
                  <a:lnTo>
                    <a:pt x="702" y="364"/>
                  </a:lnTo>
                  <a:close/>
                  <a:moveTo>
                    <a:pt x="1237" y="0"/>
                  </a:moveTo>
                  <a:lnTo>
                    <a:pt x="1275" y="4"/>
                  </a:lnTo>
                  <a:lnTo>
                    <a:pt x="1312" y="10"/>
                  </a:lnTo>
                  <a:lnTo>
                    <a:pt x="1345" y="20"/>
                  </a:lnTo>
                  <a:lnTo>
                    <a:pt x="1375" y="32"/>
                  </a:lnTo>
                  <a:lnTo>
                    <a:pt x="1398" y="43"/>
                  </a:lnTo>
                  <a:lnTo>
                    <a:pt x="1418" y="55"/>
                  </a:lnTo>
                  <a:lnTo>
                    <a:pt x="1432" y="63"/>
                  </a:lnTo>
                  <a:lnTo>
                    <a:pt x="1403" y="93"/>
                  </a:lnTo>
                  <a:lnTo>
                    <a:pt x="1376" y="126"/>
                  </a:lnTo>
                  <a:lnTo>
                    <a:pt x="1353" y="161"/>
                  </a:lnTo>
                  <a:lnTo>
                    <a:pt x="1335" y="197"/>
                  </a:lnTo>
                  <a:lnTo>
                    <a:pt x="1315" y="182"/>
                  </a:lnTo>
                  <a:lnTo>
                    <a:pt x="1290" y="172"/>
                  </a:lnTo>
                  <a:lnTo>
                    <a:pt x="1264" y="167"/>
                  </a:lnTo>
                  <a:lnTo>
                    <a:pt x="1236" y="167"/>
                  </a:lnTo>
                  <a:lnTo>
                    <a:pt x="1209" y="171"/>
                  </a:lnTo>
                  <a:lnTo>
                    <a:pt x="1173" y="182"/>
                  </a:lnTo>
                  <a:lnTo>
                    <a:pt x="1140" y="200"/>
                  </a:lnTo>
                  <a:lnTo>
                    <a:pt x="1110" y="222"/>
                  </a:lnTo>
                  <a:lnTo>
                    <a:pt x="1090" y="240"/>
                  </a:lnTo>
                  <a:lnTo>
                    <a:pt x="1071" y="256"/>
                  </a:lnTo>
                  <a:lnTo>
                    <a:pt x="1051" y="270"/>
                  </a:lnTo>
                  <a:lnTo>
                    <a:pt x="1026" y="281"/>
                  </a:lnTo>
                  <a:lnTo>
                    <a:pt x="998" y="286"/>
                  </a:lnTo>
                  <a:lnTo>
                    <a:pt x="970" y="285"/>
                  </a:lnTo>
                  <a:lnTo>
                    <a:pt x="942" y="278"/>
                  </a:lnTo>
                  <a:lnTo>
                    <a:pt x="915" y="270"/>
                  </a:lnTo>
                  <a:lnTo>
                    <a:pt x="881" y="260"/>
                  </a:lnTo>
                  <a:lnTo>
                    <a:pt x="848" y="250"/>
                  </a:lnTo>
                  <a:lnTo>
                    <a:pt x="816" y="242"/>
                  </a:lnTo>
                  <a:lnTo>
                    <a:pt x="786" y="237"/>
                  </a:lnTo>
                  <a:lnTo>
                    <a:pt x="755" y="237"/>
                  </a:lnTo>
                  <a:lnTo>
                    <a:pt x="725" y="243"/>
                  </a:lnTo>
                  <a:lnTo>
                    <a:pt x="696" y="256"/>
                  </a:lnTo>
                  <a:lnTo>
                    <a:pt x="664" y="278"/>
                  </a:lnTo>
                  <a:lnTo>
                    <a:pt x="643" y="299"/>
                  </a:lnTo>
                  <a:lnTo>
                    <a:pt x="626" y="324"/>
                  </a:lnTo>
                  <a:lnTo>
                    <a:pt x="613" y="351"/>
                  </a:lnTo>
                  <a:lnTo>
                    <a:pt x="603" y="379"/>
                  </a:lnTo>
                  <a:lnTo>
                    <a:pt x="595" y="408"/>
                  </a:lnTo>
                  <a:lnTo>
                    <a:pt x="587" y="436"/>
                  </a:lnTo>
                  <a:lnTo>
                    <a:pt x="577" y="466"/>
                  </a:lnTo>
                  <a:lnTo>
                    <a:pt x="565" y="493"/>
                  </a:lnTo>
                  <a:lnTo>
                    <a:pt x="549" y="517"/>
                  </a:lnTo>
                  <a:lnTo>
                    <a:pt x="529" y="541"/>
                  </a:lnTo>
                  <a:lnTo>
                    <a:pt x="504" y="559"/>
                  </a:lnTo>
                  <a:lnTo>
                    <a:pt x="476" y="574"/>
                  </a:lnTo>
                  <a:lnTo>
                    <a:pt x="449" y="584"/>
                  </a:lnTo>
                  <a:lnTo>
                    <a:pt x="425" y="595"/>
                  </a:lnTo>
                  <a:lnTo>
                    <a:pt x="402" y="605"/>
                  </a:lnTo>
                  <a:lnTo>
                    <a:pt x="378" y="620"/>
                  </a:lnTo>
                  <a:lnTo>
                    <a:pt x="357" y="638"/>
                  </a:lnTo>
                  <a:lnTo>
                    <a:pt x="337" y="664"/>
                  </a:lnTo>
                  <a:lnTo>
                    <a:pt x="322" y="694"/>
                  </a:lnTo>
                  <a:lnTo>
                    <a:pt x="312" y="727"/>
                  </a:lnTo>
                  <a:lnTo>
                    <a:pt x="309" y="760"/>
                  </a:lnTo>
                  <a:lnTo>
                    <a:pt x="312" y="793"/>
                  </a:lnTo>
                  <a:lnTo>
                    <a:pt x="319" y="826"/>
                  </a:lnTo>
                  <a:lnTo>
                    <a:pt x="331" y="858"/>
                  </a:lnTo>
                  <a:lnTo>
                    <a:pt x="350" y="888"/>
                  </a:lnTo>
                  <a:lnTo>
                    <a:pt x="373" y="914"/>
                  </a:lnTo>
                  <a:lnTo>
                    <a:pt x="400" y="934"/>
                  </a:lnTo>
                  <a:lnTo>
                    <a:pt x="431" y="949"/>
                  </a:lnTo>
                  <a:lnTo>
                    <a:pt x="464" y="959"/>
                  </a:lnTo>
                  <a:lnTo>
                    <a:pt x="499" y="962"/>
                  </a:lnTo>
                  <a:lnTo>
                    <a:pt x="534" y="962"/>
                  </a:lnTo>
                  <a:lnTo>
                    <a:pt x="555" y="973"/>
                  </a:lnTo>
                  <a:lnTo>
                    <a:pt x="575" y="987"/>
                  </a:lnTo>
                  <a:lnTo>
                    <a:pt x="592" y="1005"/>
                  </a:lnTo>
                  <a:lnTo>
                    <a:pt x="598" y="1015"/>
                  </a:lnTo>
                  <a:lnTo>
                    <a:pt x="605" y="1025"/>
                  </a:lnTo>
                  <a:lnTo>
                    <a:pt x="608" y="1030"/>
                  </a:lnTo>
                  <a:lnTo>
                    <a:pt x="608" y="1030"/>
                  </a:lnTo>
                  <a:lnTo>
                    <a:pt x="608" y="1031"/>
                  </a:lnTo>
                  <a:lnTo>
                    <a:pt x="608" y="1031"/>
                  </a:lnTo>
                  <a:lnTo>
                    <a:pt x="608" y="1031"/>
                  </a:lnTo>
                  <a:lnTo>
                    <a:pt x="610" y="1035"/>
                  </a:lnTo>
                  <a:lnTo>
                    <a:pt x="613" y="1038"/>
                  </a:lnTo>
                  <a:lnTo>
                    <a:pt x="618" y="1038"/>
                  </a:lnTo>
                  <a:lnTo>
                    <a:pt x="621" y="1038"/>
                  </a:lnTo>
                  <a:lnTo>
                    <a:pt x="626" y="1038"/>
                  </a:lnTo>
                  <a:lnTo>
                    <a:pt x="630" y="1036"/>
                  </a:lnTo>
                  <a:lnTo>
                    <a:pt x="631" y="1033"/>
                  </a:lnTo>
                  <a:lnTo>
                    <a:pt x="631" y="1028"/>
                  </a:lnTo>
                  <a:lnTo>
                    <a:pt x="631" y="1025"/>
                  </a:lnTo>
                  <a:lnTo>
                    <a:pt x="616" y="997"/>
                  </a:lnTo>
                  <a:lnTo>
                    <a:pt x="596" y="973"/>
                  </a:lnTo>
                  <a:lnTo>
                    <a:pt x="572" y="955"/>
                  </a:lnTo>
                  <a:lnTo>
                    <a:pt x="606" y="942"/>
                  </a:lnTo>
                  <a:lnTo>
                    <a:pt x="638" y="922"/>
                  </a:lnTo>
                  <a:lnTo>
                    <a:pt x="664" y="897"/>
                  </a:lnTo>
                  <a:lnTo>
                    <a:pt x="668" y="892"/>
                  </a:lnTo>
                  <a:lnTo>
                    <a:pt x="668" y="889"/>
                  </a:lnTo>
                  <a:lnTo>
                    <a:pt x="668" y="884"/>
                  </a:lnTo>
                  <a:lnTo>
                    <a:pt x="666" y="881"/>
                  </a:lnTo>
                  <a:lnTo>
                    <a:pt x="663" y="879"/>
                  </a:lnTo>
                  <a:lnTo>
                    <a:pt x="659" y="876"/>
                  </a:lnTo>
                  <a:lnTo>
                    <a:pt x="656" y="876"/>
                  </a:lnTo>
                  <a:lnTo>
                    <a:pt x="651" y="878"/>
                  </a:lnTo>
                  <a:lnTo>
                    <a:pt x="648" y="879"/>
                  </a:lnTo>
                  <a:lnTo>
                    <a:pt x="620" y="906"/>
                  </a:lnTo>
                  <a:lnTo>
                    <a:pt x="588" y="924"/>
                  </a:lnTo>
                  <a:lnTo>
                    <a:pt x="555" y="935"/>
                  </a:lnTo>
                  <a:lnTo>
                    <a:pt x="520" y="939"/>
                  </a:lnTo>
                  <a:lnTo>
                    <a:pt x="486" y="935"/>
                  </a:lnTo>
                  <a:lnTo>
                    <a:pt x="453" y="927"/>
                  </a:lnTo>
                  <a:lnTo>
                    <a:pt x="421" y="912"/>
                  </a:lnTo>
                  <a:lnTo>
                    <a:pt x="393" y="892"/>
                  </a:lnTo>
                  <a:lnTo>
                    <a:pt x="370" y="868"/>
                  </a:lnTo>
                  <a:lnTo>
                    <a:pt x="350" y="838"/>
                  </a:lnTo>
                  <a:lnTo>
                    <a:pt x="339" y="803"/>
                  </a:lnTo>
                  <a:lnTo>
                    <a:pt x="334" y="765"/>
                  </a:lnTo>
                  <a:lnTo>
                    <a:pt x="337" y="731"/>
                  </a:lnTo>
                  <a:lnTo>
                    <a:pt x="347" y="698"/>
                  </a:lnTo>
                  <a:lnTo>
                    <a:pt x="365" y="666"/>
                  </a:lnTo>
                  <a:lnTo>
                    <a:pt x="388" y="640"/>
                  </a:lnTo>
                  <a:lnTo>
                    <a:pt x="416" y="620"/>
                  </a:lnTo>
                  <a:lnTo>
                    <a:pt x="449" y="607"/>
                  </a:lnTo>
                  <a:lnTo>
                    <a:pt x="476" y="598"/>
                  </a:lnTo>
                  <a:lnTo>
                    <a:pt x="502" y="587"/>
                  </a:lnTo>
                  <a:lnTo>
                    <a:pt x="527" y="574"/>
                  </a:lnTo>
                  <a:lnTo>
                    <a:pt x="550" y="557"/>
                  </a:lnTo>
                  <a:lnTo>
                    <a:pt x="568" y="536"/>
                  </a:lnTo>
                  <a:lnTo>
                    <a:pt x="588" y="499"/>
                  </a:lnTo>
                  <a:lnTo>
                    <a:pt x="603" y="460"/>
                  </a:lnTo>
                  <a:lnTo>
                    <a:pt x="616" y="420"/>
                  </a:lnTo>
                  <a:lnTo>
                    <a:pt x="630" y="380"/>
                  </a:lnTo>
                  <a:lnTo>
                    <a:pt x="646" y="342"/>
                  </a:lnTo>
                  <a:lnTo>
                    <a:pt x="669" y="308"/>
                  </a:lnTo>
                  <a:lnTo>
                    <a:pt x="692" y="283"/>
                  </a:lnTo>
                  <a:lnTo>
                    <a:pt x="717" y="268"/>
                  </a:lnTo>
                  <a:lnTo>
                    <a:pt x="745" y="261"/>
                  </a:lnTo>
                  <a:lnTo>
                    <a:pt x="772" y="258"/>
                  </a:lnTo>
                  <a:lnTo>
                    <a:pt x="801" y="261"/>
                  </a:lnTo>
                  <a:lnTo>
                    <a:pt x="829" y="268"/>
                  </a:lnTo>
                  <a:lnTo>
                    <a:pt x="859" y="276"/>
                  </a:lnTo>
                  <a:lnTo>
                    <a:pt x="887" y="286"/>
                  </a:lnTo>
                  <a:lnTo>
                    <a:pt x="915" y="296"/>
                  </a:lnTo>
                  <a:lnTo>
                    <a:pt x="943" y="303"/>
                  </a:lnTo>
                  <a:lnTo>
                    <a:pt x="973" y="309"/>
                  </a:lnTo>
                  <a:lnTo>
                    <a:pt x="1001" y="309"/>
                  </a:lnTo>
                  <a:lnTo>
                    <a:pt x="1031" y="304"/>
                  </a:lnTo>
                  <a:lnTo>
                    <a:pt x="1059" y="296"/>
                  </a:lnTo>
                  <a:lnTo>
                    <a:pt x="1084" y="280"/>
                  </a:lnTo>
                  <a:lnTo>
                    <a:pt x="1105" y="261"/>
                  </a:lnTo>
                  <a:lnTo>
                    <a:pt x="1127" y="243"/>
                  </a:lnTo>
                  <a:lnTo>
                    <a:pt x="1148" y="225"/>
                  </a:lnTo>
                  <a:lnTo>
                    <a:pt x="1171" y="210"/>
                  </a:lnTo>
                  <a:lnTo>
                    <a:pt x="1199" y="199"/>
                  </a:lnTo>
                  <a:lnTo>
                    <a:pt x="1221" y="192"/>
                  </a:lnTo>
                  <a:lnTo>
                    <a:pt x="1246" y="190"/>
                  </a:lnTo>
                  <a:lnTo>
                    <a:pt x="1269" y="192"/>
                  </a:lnTo>
                  <a:lnTo>
                    <a:pt x="1292" y="197"/>
                  </a:lnTo>
                  <a:lnTo>
                    <a:pt x="1312" y="209"/>
                  </a:lnTo>
                  <a:lnTo>
                    <a:pt x="1327" y="227"/>
                  </a:lnTo>
                  <a:lnTo>
                    <a:pt x="1322" y="266"/>
                  </a:lnTo>
                  <a:lnTo>
                    <a:pt x="1328" y="304"/>
                  </a:lnTo>
                  <a:lnTo>
                    <a:pt x="1345" y="344"/>
                  </a:lnTo>
                  <a:lnTo>
                    <a:pt x="1346" y="347"/>
                  </a:lnTo>
                  <a:lnTo>
                    <a:pt x="1351" y="351"/>
                  </a:lnTo>
                  <a:lnTo>
                    <a:pt x="1355" y="351"/>
                  </a:lnTo>
                  <a:lnTo>
                    <a:pt x="1358" y="349"/>
                  </a:lnTo>
                  <a:lnTo>
                    <a:pt x="1361" y="347"/>
                  </a:lnTo>
                  <a:lnTo>
                    <a:pt x="1365" y="344"/>
                  </a:lnTo>
                  <a:lnTo>
                    <a:pt x="1366" y="341"/>
                  </a:lnTo>
                  <a:lnTo>
                    <a:pt x="1366" y="337"/>
                  </a:lnTo>
                  <a:lnTo>
                    <a:pt x="1365" y="332"/>
                  </a:lnTo>
                  <a:lnTo>
                    <a:pt x="1351" y="299"/>
                  </a:lnTo>
                  <a:lnTo>
                    <a:pt x="1346" y="268"/>
                  </a:lnTo>
                  <a:lnTo>
                    <a:pt x="1350" y="235"/>
                  </a:lnTo>
                  <a:lnTo>
                    <a:pt x="1351" y="232"/>
                  </a:lnTo>
                  <a:lnTo>
                    <a:pt x="1351" y="228"/>
                  </a:lnTo>
                  <a:lnTo>
                    <a:pt x="1351" y="223"/>
                  </a:lnTo>
                  <a:lnTo>
                    <a:pt x="1366" y="187"/>
                  </a:lnTo>
                  <a:lnTo>
                    <a:pt x="1386" y="152"/>
                  </a:lnTo>
                  <a:lnTo>
                    <a:pt x="1411" y="119"/>
                  </a:lnTo>
                  <a:lnTo>
                    <a:pt x="1439" y="88"/>
                  </a:lnTo>
                  <a:lnTo>
                    <a:pt x="1469" y="61"/>
                  </a:lnTo>
                  <a:lnTo>
                    <a:pt x="1498" y="38"/>
                  </a:lnTo>
                  <a:lnTo>
                    <a:pt x="1541" y="28"/>
                  </a:lnTo>
                  <a:lnTo>
                    <a:pt x="1583" y="27"/>
                  </a:lnTo>
                  <a:lnTo>
                    <a:pt x="1621" y="30"/>
                  </a:lnTo>
                  <a:lnTo>
                    <a:pt x="1654" y="35"/>
                  </a:lnTo>
                  <a:lnTo>
                    <a:pt x="1679" y="42"/>
                  </a:lnTo>
                  <a:lnTo>
                    <a:pt x="1655" y="60"/>
                  </a:lnTo>
                  <a:lnTo>
                    <a:pt x="1636" y="85"/>
                  </a:lnTo>
                  <a:lnTo>
                    <a:pt x="1621" y="111"/>
                  </a:lnTo>
                  <a:lnTo>
                    <a:pt x="1609" y="139"/>
                  </a:lnTo>
                  <a:lnTo>
                    <a:pt x="1599" y="164"/>
                  </a:lnTo>
                  <a:lnTo>
                    <a:pt x="1599" y="169"/>
                  </a:lnTo>
                  <a:lnTo>
                    <a:pt x="1599" y="172"/>
                  </a:lnTo>
                  <a:lnTo>
                    <a:pt x="1603" y="175"/>
                  </a:lnTo>
                  <a:lnTo>
                    <a:pt x="1606" y="177"/>
                  </a:lnTo>
                  <a:lnTo>
                    <a:pt x="1609" y="179"/>
                  </a:lnTo>
                  <a:lnTo>
                    <a:pt x="1614" y="179"/>
                  </a:lnTo>
                  <a:lnTo>
                    <a:pt x="1617" y="177"/>
                  </a:lnTo>
                  <a:lnTo>
                    <a:pt x="1621" y="174"/>
                  </a:lnTo>
                  <a:lnTo>
                    <a:pt x="1622" y="171"/>
                  </a:lnTo>
                  <a:lnTo>
                    <a:pt x="1629" y="152"/>
                  </a:lnTo>
                  <a:lnTo>
                    <a:pt x="1639" y="131"/>
                  </a:lnTo>
                  <a:lnTo>
                    <a:pt x="1649" y="109"/>
                  </a:lnTo>
                  <a:lnTo>
                    <a:pt x="1662" y="88"/>
                  </a:lnTo>
                  <a:lnTo>
                    <a:pt x="1679" y="71"/>
                  </a:lnTo>
                  <a:lnTo>
                    <a:pt x="1695" y="60"/>
                  </a:lnTo>
                  <a:lnTo>
                    <a:pt x="1715" y="55"/>
                  </a:lnTo>
                  <a:lnTo>
                    <a:pt x="1718" y="55"/>
                  </a:lnTo>
                  <a:lnTo>
                    <a:pt x="1721" y="52"/>
                  </a:lnTo>
                  <a:lnTo>
                    <a:pt x="1725" y="48"/>
                  </a:lnTo>
                  <a:lnTo>
                    <a:pt x="1725" y="45"/>
                  </a:lnTo>
                  <a:lnTo>
                    <a:pt x="1725" y="42"/>
                  </a:lnTo>
                  <a:lnTo>
                    <a:pt x="1773" y="37"/>
                  </a:lnTo>
                  <a:lnTo>
                    <a:pt x="1812" y="38"/>
                  </a:lnTo>
                  <a:lnTo>
                    <a:pt x="1849" y="43"/>
                  </a:lnTo>
                  <a:lnTo>
                    <a:pt x="1878" y="52"/>
                  </a:lnTo>
                  <a:lnTo>
                    <a:pt x="1903" y="63"/>
                  </a:lnTo>
                  <a:lnTo>
                    <a:pt x="1923" y="75"/>
                  </a:lnTo>
                  <a:lnTo>
                    <a:pt x="1940" y="88"/>
                  </a:lnTo>
                  <a:lnTo>
                    <a:pt x="1951" y="98"/>
                  </a:lnTo>
                  <a:lnTo>
                    <a:pt x="1959" y="108"/>
                  </a:lnTo>
                  <a:lnTo>
                    <a:pt x="1923" y="123"/>
                  </a:lnTo>
                  <a:lnTo>
                    <a:pt x="1890" y="141"/>
                  </a:lnTo>
                  <a:lnTo>
                    <a:pt x="1859" y="162"/>
                  </a:lnTo>
                  <a:lnTo>
                    <a:pt x="1832" y="189"/>
                  </a:lnTo>
                  <a:lnTo>
                    <a:pt x="1830" y="189"/>
                  </a:lnTo>
                  <a:lnTo>
                    <a:pt x="1771" y="200"/>
                  </a:lnTo>
                  <a:lnTo>
                    <a:pt x="1713" y="217"/>
                  </a:lnTo>
                  <a:lnTo>
                    <a:pt x="1659" y="238"/>
                  </a:lnTo>
                  <a:lnTo>
                    <a:pt x="1607" y="265"/>
                  </a:lnTo>
                  <a:lnTo>
                    <a:pt x="1560" y="296"/>
                  </a:lnTo>
                  <a:lnTo>
                    <a:pt x="1517" y="334"/>
                  </a:lnTo>
                  <a:lnTo>
                    <a:pt x="1477" y="377"/>
                  </a:lnTo>
                  <a:lnTo>
                    <a:pt x="1444" y="425"/>
                  </a:lnTo>
                  <a:lnTo>
                    <a:pt x="1416" y="481"/>
                  </a:lnTo>
                  <a:lnTo>
                    <a:pt x="1411" y="489"/>
                  </a:lnTo>
                  <a:lnTo>
                    <a:pt x="1401" y="456"/>
                  </a:lnTo>
                  <a:lnTo>
                    <a:pt x="1384" y="423"/>
                  </a:lnTo>
                  <a:lnTo>
                    <a:pt x="1363" y="395"/>
                  </a:lnTo>
                  <a:lnTo>
                    <a:pt x="1337" y="372"/>
                  </a:lnTo>
                  <a:lnTo>
                    <a:pt x="1304" y="354"/>
                  </a:lnTo>
                  <a:lnTo>
                    <a:pt x="1300" y="354"/>
                  </a:lnTo>
                  <a:lnTo>
                    <a:pt x="1297" y="354"/>
                  </a:lnTo>
                  <a:lnTo>
                    <a:pt x="1294" y="357"/>
                  </a:lnTo>
                  <a:lnTo>
                    <a:pt x="1292" y="360"/>
                  </a:lnTo>
                  <a:lnTo>
                    <a:pt x="1290" y="364"/>
                  </a:lnTo>
                  <a:lnTo>
                    <a:pt x="1290" y="367"/>
                  </a:lnTo>
                  <a:lnTo>
                    <a:pt x="1292" y="372"/>
                  </a:lnTo>
                  <a:lnTo>
                    <a:pt x="1294" y="375"/>
                  </a:lnTo>
                  <a:lnTo>
                    <a:pt x="1299" y="377"/>
                  </a:lnTo>
                  <a:lnTo>
                    <a:pt x="1325" y="394"/>
                  </a:lnTo>
                  <a:lnTo>
                    <a:pt x="1346" y="415"/>
                  </a:lnTo>
                  <a:lnTo>
                    <a:pt x="1366" y="443"/>
                  </a:lnTo>
                  <a:lnTo>
                    <a:pt x="1381" y="473"/>
                  </a:lnTo>
                  <a:lnTo>
                    <a:pt x="1389" y="506"/>
                  </a:lnTo>
                  <a:lnTo>
                    <a:pt x="1394" y="539"/>
                  </a:lnTo>
                  <a:lnTo>
                    <a:pt x="1381" y="603"/>
                  </a:lnTo>
                  <a:lnTo>
                    <a:pt x="1378" y="668"/>
                  </a:lnTo>
                  <a:lnTo>
                    <a:pt x="1383" y="734"/>
                  </a:lnTo>
                  <a:lnTo>
                    <a:pt x="1394" y="798"/>
                  </a:lnTo>
                  <a:lnTo>
                    <a:pt x="1414" y="861"/>
                  </a:lnTo>
                  <a:lnTo>
                    <a:pt x="1373" y="830"/>
                  </a:lnTo>
                  <a:lnTo>
                    <a:pt x="1325" y="803"/>
                  </a:lnTo>
                  <a:lnTo>
                    <a:pt x="1272" y="783"/>
                  </a:lnTo>
                  <a:lnTo>
                    <a:pt x="1267" y="782"/>
                  </a:lnTo>
                  <a:lnTo>
                    <a:pt x="1264" y="783"/>
                  </a:lnTo>
                  <a:lnTo>
                    <a:pt x="1261" y="785"/>
                  </a:lnTo>
                  <a:lnTo>
                    <a:pt x="1259" y="788"/>
                  </a:lnTo>
                  <a:lnTo>
                    <a:pt x="1257" y="793"/>
                  </a:lnTo>
                  <a:lnTo>
                    <a:pt x="1257" y="797"/>
                  </a:lnTo>
                  <a:lnTo>
                    <a:pt x="1259" y="802"/>
                  </a:lnTo>
                  <a:lnTo>
                    <a:pt x="1262" y="805"/>
                  </a:lnTo>
                  <a:lnTo>
                    <a:pt x="1266" y="807"/>
                  </a:lnTo>
                  <a:lnTo>
                    <a:pt x="1308" y="823"/>
                  </a:lnTo>
                  <a:lnTo>
                    <a:pt x="1348" y="843"/>
                  </a:lnTo>
                  <a:lnTo>
                    <a:pt x="1384" y="868"/>
                  </a:lnTo>
                  <a:lnTo>
                    <a:pt x="1414" y="896"/>
                  </a:lnTo>
                  <a:lnTo>
                    <a:pt x="1441" y="929"/>
                  </a:lnTo>
                  <a:lnTo>
                    <a:pt x="1462" y="967"/>
                  </a:lnTo>
                  <a:lnTo>
                    <a:pt x="1475" y="1008"/>
                  </a:lnTo>
                  <a:lnTo>
                    <a:pt x="1484" y="1054"/>
                  </a:lnTo>
                  <a:lnTo>
                    <a:pt x="1484" y="1101"/>
                  </a:lnTo>
                  <a:lnTo>
                    <a:pt x="1479" y="1149"/>
                  </a:lnTo>
                  <a:lnTo>
                    <a:pt x="1465" y="1193"/>
                  </a:lnTo>
                  <a:lnTo>
                    <a:pt x="1441" y="1211"/>
                  </a:lnTo>
                  <a:lnTo>
                    <a:pt x="1419" y="1233"/>
                  </a:lnTo>
                  <a:lnTo>
                    <a:pt x="1403" y="1259"/>
                  </a:lnTo>
                  <a:lnTo>
                    <a:pt x="1366" y="1263"/>
                  </a:lnTo>
                  <a:lnTo>
                    <a:pt x="1330" y="1259"/>
                  </a:lnTo>
                  <a:lnTo>
                    <a:pt x="1294" y="1251"/>
                  </a:lnTo>
                  <a:lnTo>
                    <a:pt x="1259" y="1238"/>
                  </a:lnTo>
                  <a:lnTo>
                    <a:pt x="1228" y="1220"/>
                  </a:lnTo>
                  <a:lnTo>
                    <a:pt x="1201" y="1195"/>
                  </a:lnTo>
                  <a:lnTo>
                    <a:pt x="1181" y="1165"/>
                  </a:lnTo>
                  <a:lnTo>
                    <a:pt x="1166" y="1132"/>
                  </a:lnTo>
                  <a:lnTo>
                    <a:pt x="1158" y="1092"/>
                  </a:lnTo>
                  <a:lnTo>
                    <a:pt x="1158" y="1056"/>
                  </a:lnTo>
                  <a:lnTo>
                    <a:pt x="1168" y="1023"/>
                  </a:lnTo>
                  <a:lnTo>
                    <a:pt x="1185" y="993"/>
                  </a:lnTo>
                  <a:lnTo>
                    <a:pt x="1206" y="967"/>
                  </a:lnTo>
                  <a:lnTo>
                    <a:pt x="1234" y="947"/>
                  </a:lnTo>
                  <a:lnTo>
                    <a:pt x="1266" y="930"/>
                  </a:lnTo>
                  <a:lnTo>
                    <a:pt x="1300" y="921"/>
                  </a:lnTo>
                  <a:lnTo>
                    <a:pt x="1304" y="919"/>
                  </a:lnTo>
                  <a:lnTo>
                    <a:pt x="1307" y="917"/>
                  </a:lnTo>
                  <a:lnTo>
                    <a:pt x="1308" y="914"/>
                  </a:lnTo>
                  <a:lnTo>
                    <a:pt x="1308" y="909"/>
                  </a:lnTo>
                  <a:lnTo>
                    <a:pt x="1307" y="906"/>
                  </a:lnTo>
                  <a:lnTo>
                    <a:pt x="1305" y="902"/>
                  </a:lnTo>
                  <a:lnTo>
                    <a:pt x="1302" y="899"/>
                  </a:lnTo>
                  <a:lnTo>
                    <a:pt x="1299" y="897"/>
                  </a:lnTo>
                  <a:lnTo>
                    <a:pt x="1294" y="897"/>
                  </a:lnTo>
                  <a:lnTo>
                    <a:pt x="1252" y="909"/>
                  </a:lnTo>
                  <a:lnTo>
                    <a:pt x="1218" y="929"/>
                  </a:lnTo>
                  <a:lnTo>
                    <a:pt x="1186" y="954"/>
                  </a:lnTo>
                  <a:lnTo>
                    <a:pt x="1163" y="983"/>
                  </a:lnTo>
                  <a:lnTo>
                    <a:pt x="1143" y="952"/>
                  </a:lnTo>
                  <a:lnTo>
                    <a:pt x="1128" y="919"/>
                  </a:lnTo>
                  <a:lnTo>
                    <a:pt x="1120" y="888"/>
                  </a:lnTo>
                  <a:lnTo>
                    <a:pt x="1120" y="854"/>
                  </a:lnTo>
                  <a:lnTo>
                    <a:pt x="1128" y="825"/>
                  </a:lnTo>
                  <a:lnTo>
                    <a:pt x="1145" y="793"/>
                  </a:lnTo>
                  <a:lnTo>
                    <a:pt x="1171" y="765"/>
                  </a:lnTo>
                  <a:lnTo>
                    <a:pt x="1203" y="742"/>
                  </a:lnTo>
                  <a:lnTo>
                    <a:pt x="1236" y="722"/>
                  </a:lnTo>
                  <a:lnTo>
                    <a:pt x="1272" y="709"/>
                  </a:lnTo>
                  <a:lnTo>
                    <a:pt x="1277" y="706"/>
                  </a:lnTo>
                  <a:lnTo>
                    <a:pt x="1279" y="702"/>
                  </a:lnTo>
                  <a:lnTo>
                    <a:pt x="1280" y="699"/>
                  </a:lnTo>
                  <a:lnTo>
                    <a:pt x="1280" y="694"/>
                  </a:lnTo>
                  <a:lnTo>
                    <a:pt x="1279" y="691"/>
                  </a:lnTo>
                  <a:lnTo>
                    <a:pt x="1277" y="688"/>
                  </a:lnTo>
                  <a:lnTo>
                    <a:pt x="1274" y="686"/>
                  </a:lnTo>
                  <a:lnTo>
                    <a:pt x="1270" y="684"/>
                  </a:lnTo>
                  <a:lnTo>
                    <a:pt x="1266" y="684"/>
                  </a:lnTo>
                  <a:lnTo>
                    <a:pt x="1224" y="702"/>
                  </a:lnTo>
                  <a:lnTo>
                    <a:pt x="1185" y="724"/>
                  </a:lnTo>
                  <a:lnTo>
                    <a:pt x="1170" y="683"/>
                  </a:lnTo>
                  <a:lnTo>
                    <a:pt x="1158" y="638"/>
                  </a:lnTo>
                  <a:lnTo>
                    <a:pt x="1152" y="592"/>
                  </a:lnTo>
                  <a:lnTo>
                    <a:pt x="1150" y="547"/>
                  </a:lnTo>
                  <a:lnTo>
                    <a:pt x="1155" y="503"/>
                  </a:lnTo>
                  <a:lnTo>
                    <a:pt x="1165" y="460"/>
                  </a:lnTo>
                  <a:lnTo>
                    <a:pt x="1183" y="418"/>
                  </a:lnTo>
                  <a:lnTo>
                    <a:pt x="1208" y="380"/>
                  </a:lnTo>
                  <a:lnTo>
                    <a:pt x="1241" y="347"/>
                  </a:lnTo>
                  <a:lnTo>
                    <a:pt x="1244" y="344"/>
                  </a:lnTo>
                  <a:lnTo>
                    <a:pt x="1244" y="339"/>
                  </a:lnTo>
                  <a:lnTo>
                    <a:pt x="1244" y="336"/>
                  </a:lnTo>
                  <a:lnTo>
                    <a:pt x="1242" y="332"/>
                  </a:lnTo>
                  <a:lnTo>
                    <a:pt x="1239" y="329"/>
                  </a:lnTo>
                  <a:lnTo>
                    <a:pt x="1236" y="327"/>
                  </a:lnTo>
                  <a:lnTo>
                    <a:pt x="1232" y="327"/>
                  </a:lnTo>
                  <a:lnTo>
                    <a:pt x="1228" y="327"/>
                  </a:lnTo>
                  <a:lnTo>
                    <a:pt x="1224" y="329"/>
                  </a:lnTo>
                  <a:lnTo>
                    <a:pt x="1191" y="362"/>
                  </a:lnTo>
                  <a:lnTo>
                    <a:pt x="1166" y="398"/>
                  </a:lnTo>
                  <a:lnTo>
                    <a:pt x="1147" y="438"/>
                  </a:lnTo>
                  <a:lnTo>
                    <a:pt x="1135" y="479"/>
                  </a:lnTo>
                  <a:lnTo>
                    <a:pt x="1128" y="522"/>
                  </a:lnTo>
                  <a:lnTo>
                    <a:pt x="1127" y="567"/>
                  </a:lnTo>
                  <a:lnTo>
                    <a:pt x="1130" y="612"/>
                  </a:lnTo>
                  <a:lnTo>
                    <a:pt x="1138" y="655"/>
                  </a:lnTo>
                  <a:lnTo>
                    <a:pt x="1150" y="698"/>
                  </a:lnTo>
                  <a:lnTo>
                    <a:pt x="1165" y="739"/>
                  </a:lnTo>
                  <a:lnTo>
                    <a:pt x="1145" y="755"/>
                  </a:lnTo>
                  <a:lnTo>
                    <a:pt x="1128" y="775"/>
                  </a:lnTo>
                  <a:lnTo>
                    <a:pt x="1109" y="803"/>
                  </a:lnTo>
                  <a:lnTo>
                    <a:pt x="1097" y="831"/>
                  </a:lnTo>
                  <a:lnTo>
                    <a:pt x="1059" y="808"/>
                  </a:lnTo>
                  <a:lnTo>
                    <a:pt x="1018" y="793"/>
                  </a:lnTo>
                  <a:lnTo>
                    <a:pt x="975" y="785"/>
                  </a:lnTo>
                  <a:lnTo>
                    <a:pt x="933" y="785"/>
                  </a:lnTo>
                  <a:lnTo>
                    <a:pt x="891" y="792"/>
                  </a:lnTo>
                  <a:lnTo>
                    <a:pt x="851" y="805"/>
                  </a:lnTo>
                  <a:lnTo>
                    <a:pt x="811" y="825"/>
                  </a:lnTo>
                  <a:lnTo>
                    <a:pt x="777" y="851"/>
                  </a:lnTo>
                  <a:lnTo>
                    <a:pt x="744" y="884"/>
                  </a:lnTo>
                  <a:lnTo>
                    <a:pt x="719" y="919"/>
                  </a:lnTo>
                  <a:lnTo>
                    <a:pt x="702" y="957"/>
                  </a:lnTo>
                  <a:lnTo>
                    <a:pt x="692" y="997"/>
                  </a:lnTo>
                  <a:lnTo>
                    <a:pt x="691" y="1038"/>
                  </a:lnTo>
                  <a:lnTo>
                    <a:pt x="691" y="1038"/>
                  </a:lnTo>
                  <a:lnTo>
                    <a:pt x="677" y="1069"/>
                  </a:lnTo>
                  <a:lnTo>
                    <a:pt x="661" y="1099"/>
                  </a:lnTo>
                  <a:lnTo>
                    <a:pt x="641" y="1125"/>
                  </a:lnTo>
                  <a:lnTo>
                    <a:pt x="616" y="1149"/>
                  </a:lnTo>
                  <a:lnTo>
                    <a:pt x="590" y="1167"/>
                  </a:lnTo>
                  <a:lnTo>
                    <a:pt x="560" y="1178"/>
                  </a:lnTo>
                  <a:lnTo>
                    <a:pt x="527" y="1185"/>
                  </a:lnTo>
                  <a:lnTo>
                    <a:pt x="492" y="1183"/>
                  </a:lnTo>
                  <a:lnTo>
                    <a:pt x="458" y="1175"/>
                  </a:lnTo>
                  <a:lnTo>
                    <a:pt x="426" y="1160"/>
                  </a:lnTo>
                  <a:lnTo>
                    <a:pt x="398" y="1139"/>
                  </a:lnTo>
                  <a:lnTo>
                    <a:pt x="377" y="1112"/>
                  </a:lnTo>
                  <a:lnTo>
                    <a:pt x="359" y="1084"/>
                  </a:lnTo>
                  <a:lnTo>
                    <a:pt x="347" y="1051"/>
                  </a:lnTo>
                  <a:lnTo>
                    <a:pt x="342" y="1016"/>
                  </a:lnTo>
                  <a:lnTo>
                    <a:pt x="344" y="982"/>
                  </a:lnTo>
                  <a:lnTo>
                    <a:pt x="344" y="977"/>
                  </a:lnTo>
                  <a:lnTo>
                    <a:pt x="342" y="973"/>
                  </a:lnTo>
                  <a:lnTo>
                    <a:pt x="340" y="970"/>
                  </a:lnTo>
                  <a:lnTo>
                    <a:pt x="337" y="968"/>
                  </a:lnTo>
                  <a:lnTo>
                    <a:pt x="332" y="967"/>
                  </a:lnTo>
                  <a:lnTo>
                    <a:pt x="329" y="967"/>
                  </a:lnTo>
                  <a:lnTo>
                    <a:pt x="326" y="968"/>
                  </a:lnTo>
                  <a:lnTo>
                    <a:pt x="322" y="972"/>
                  </a:lnTo>
                  <a:lnTo>
                    <a:pt x="321" y="975"/>
                  </a:lnTo>
                  <a:lnTo>
                    <a:pt x="319" y="1016"/>
                  </a:lnTo>
                  <a:lnTo>
                    <a:pt x="324" y="1053"/>
                  </a:lnTo>
                  <a:lnTo>
                    <a:pt x="335" y="1089"/>
                  </a:lnTo>
                  <a:lnTo>
                    <a:pt x="352" y="1120"/>
                  </a:lnTo>
                  <a:lnTo>
                    <a:pt x="326" y="1117"/>
                  </a:lnTo>
                  <a:lnTo>
                    <a:pt x="297" y="1119"/>
                  </a:lnTo>
                  <a:lnTo>
                    <a:pt x="271" y="1125"/>
                  </a:lnTo>
                  <a:lnTo>
                    <a:pt x="245" y="1137"/>
                  </a:lnTo>
                  <a:lnTo>
                    <a:pt x="223" y="1154"/>
                  </a:lnTo>
                  <a:lnTo>
                    <a:pt x="220" y="1157"/>
                  </a:lnTo>
                  <a:lnTo>
                    <a:pt x="218" y="1160"/>
                  </a:lnTo>
                  <a:lnTo>
                    <a:pt x="220" y="1165"/>
                  </a:lnTo>
                  <a:lnTo>
                    <a:pt x="221" y="1168"/>
                  </a:lnTo>
                  <a:lnTo>
                    <a:pt x="223" y="1170"/>
                  </a:lnTo>
                  <a:lnTo>
                    <a:pt x="228" y="1172"/>
                  </a:lnTo>
                  <a:lnTo>
                    <a:pt x="231" y="1173"/>
                  </a:lnTo>
                  <a:lnTo>
                    <a:pt x="235" y="1172"/>
                  </a:lnTo>
                  <a:lnTo>
                    <a:pt x="240" y="1170"/>
                  </a:lnTo>
                  <a:lnTo>
                    <a:pt x="263" y="1154"/>
                  </a:lnTo>
                  <a:lnTo>
                    <a:pt x="291" y="1145"/>
                  </a:lnTo>
                  <a:lnTo>
                    <a:pt x="319" y="1142"/>
                  </a:lnTo>
                  <a:lnTo>
                    <a:pt x="349" y="1144"/>
                  </a:lnTo>
                  <a:lnTo>
                    <a:pt x="375" y="1150"/>
                  </a:lnTo>
                  <a:lnTo>
                    <a:pt x="378" y="1150"/>
                  </a:lnTo>
                  <a:lnTo>
                    <a:pt x="410" y="1175"/>
                  </a:lnTo>
                  <a:lnTo>
                    <a:pt x="445" y="1195"/>
                  </a:lnTo>
                  <a:lnTo>
                    <a:pt x="486" y="1208"/>
                  </a:lnTo>
                  <a:lnTo>
                    <a:pt x="524" y="1211"/>
                  </a:lnTo>
                  <a:lnTo>
                    <a:pt x="560" y="1206"/>
                  </a:lnTo>
                  <a:lnTo>
                    <a:pt x="595" y="1193"/>
                  </a:lnTo>
                  <a:lnTo>
                    <a:pt x="626" y="1173"/>
                  </a:lnTo>
                  <a:lnTo>
                    <a:pt x="653" y="1147"/>
                  </a:lnTo>
                  <a:lnTo>
                    <a:pt x="677" y="1117"/>
                  </a:lnTo>
                  <a:lnTo>
                    <a:pt x="697" y="1084"/>
                  </a:lnTo>
                  <a:lnTo>
                    <a:pt x="710" y="1132"/>
                  </a:lnTo>
                  <a:lnTo>
                    <a:pt x="734" y="1178"/>
                  </a:lnTo>
                  <a:lnTo>
                    <a:pt x="763" y="1218"/>
                  </a:lnTo>
                  <a:lnTo>
                    <a:pt x="767" y="1221"/>
                  </a:lnTo>
                  <a:lnTo>
                    <a:pt x="772" y="1223"/>
                  </a:lnTo>
                  <a:lnTo>
                    <a:pt x="775" y="1221"/>
                  </a:lnTo>
                  <a:lnTo>
                    <a:pt x="778" y="1220"/>
                  </a:lnTo>
                  <a:lnTo>
                    <a:pt x="782" y="1218"/>
                  </a:lnTo>
                  <a:lnTo>
                    <a:pt x="783" y="1213"/>
                  </a:lnTo>
                  <a:lnTo>
                    <a:pt x="783" y="1210"/>
                  </a:lnTo>
                  <a:lnTo>
                    <a:pt x="783" y="1205"/>
                  </a:lnTo>
                  <a:lnTo>
                    <a:pt x="780" y="1201"/>
                  </a:lnTo>
                  <a:lnTo>
                    <a:pt x="753" y="1165"/>
                  </a:lnTo>
                  <a:lnTo>
                    <a:pt x="734" y="1125"/>
                  </a:lnTo>
                  <a:lnTo>
                    <a:pt x="720" y="1082"/>
                  </a:lnTo>
                  <a:lnTo>
                    <a:pt x="715" y="1040"/>
                  </a:lnTo>
                  <a:lnTo>
                    <a:pt x="719" y="997"/>
                  </a:lnTo>
                  <a:lnTo>
                    <a:pt x="732" y="954"/>
                  </a:lnTo>
                  <a:lnTo>
                    <a:pt x="752" y="912"/>
                  </a:lnTo>
                  <a:lnTo>
                    <a:pt x="777" y="881"/>
                  </a:lnTo>
                  <a:lnTo>
                    <a:pt x="806" y="854"/>
                  </a:lnTo>
                  <a:lnTo>
                    <a:pt x="838" y="835"/>
                  </a:lnTo>
                  <a:lnTo>
                    <a:pt x="874" y="820"/>
                  </a:lnTo>
                  <a:lnTo>
                    <a:pt x="912" y="812"/>
                  </a:lnTo>
                  <a:lnTo>
                    <a:pt x="950" y="808"/>
                  </a:lnTo>
                  <a:lnTo>
                    <a:pt x="988" y="812"/>
                  </a:lnTo>
                  <a:lnTo>
                    <a:pt x="1026" y="821"/>
                  </a:lnTo>
                  <a:lnTo>
                    <a:pt x="1061" y="836"/>
                  </a:lnTo>
                  <a:lnTo>
                    <a:pt x="1094" y="858"/>
                  </a:lnTo>
                  <a:lnTo>
                    <a:pt x="1097" y="897"/>
                  </a:lnTo>
                  <a:lnTo>
                    <a:pt x="1109" y="935"/>
                  </a:lnTo>
                  <a:lnTo>
                    <a:pt x="1127" y="972"/>
                  </a:lnTo>
                  <a:lnTo>
                    <a:pt x="1150" y="1006"/>
                  </a:lnTo>
                  <a:lnTo>
                    <a:pt x="1140" y="1038"/>
                  </a:lnTo>
                  <a:lnTo>
                    <a:pt x="1135" y="1074"/>
                  </a:lnTo>
                  <a:lnTo>
                    <a:pt x="1135" y="1111"/>
                  </a:lnTo>
                  <a:lnTo>
                    <a:pt x="1143" y="1147"/>
                  </a:lnTo>
                  <a:lnTo>
                    <a:pt x="1156" y="1178"/>
                  </a:lnTo>
                  <a:lnTo>
                    <a:pt x="1176" y="1206"/>
                  </a:lnTo>
                  <a:lnTo>
                    <a:pt x="1178" y="1210"/>
                  </a:lnTo>
                  <a:lnTo>
                    <a:pt x="1180" y="1213"/>
                  </a:lnTo>
                  <a:lnTo>
                    <a:pt x="1188" y="1220"/>
                  </a:lnTo>
                  <a:lnTo>
                    <a:pt x="1196" y="1228"/>
                  </a:lnTo>
                  <a:lnTo>
                    <a:pt x="1221" y="1246"/>
                  </a:lnTo>
                  <a:lnTo>
                    <a:pt x="1249" y="1263"/>
                  </a:lnTo>
                  <a:lnTo>
                    <a:pt x="1214" y="1279"/>
                  </a:lnTo>
                  <a:lnTo>
                    <a:pt x="1181" y="1302"/>
                  </a:lnTo>
                  <a:lnTo>
                    <a:pt x="1155" y="1327"/>
                  </a:lnTo>
                  <a:lnTo>
                    <a:pt x="1133" y="1358"/>
                  </a:lnTo>
                  <a:lnTo>
                    <a:pt x="1102" y="1317"/>
                  </a:lnTo>
                  <a:lnTo>
                    <a:pt x="1079" y="1272"/>
                  </a:lnTo>
                  <a:lnTo>
                    <a:pt x="1064" y="1226"/>
                  </a:lnTo>
                  <a:lnTo>
                    <a:pt x="1057" y="1177"/>
                  </a:lnTo>
                  <a:lnTo>
                    <a:pt x="1059" y="1173"/>
                  </a:lnTo>
                  <a:lnTo>
                    <a:pt x="1059" y="1168"/>
                  </a:lnTo>
                  <a:lnTo>
                    <a:pt x="1057" y="1165"/>
                  </a:lnTo>
                  <a:lnTo>
                    <a:pt x="1057" y="1163"/>
                  </a:lnTo>
                  <a:lnTo>
                    <a:pt x="1062" y="1119"/>
                  </a:lnTo>
                  <a:lnTo>
                    <a:pt x="1077" y="1076"/>
                  </a:lnTo>
                  <a:lnTo>
                    <a:pt x="1102" y="1033"/>
                  </a:lnTo>
                  <a:lnTo>
                    <a:pt x="1104" y="1030"/>
                  </a:lnTo>
                  <a:lnTo>
                    <a:pt x="1104" y="1025"/>
                  </a:lnTo>
                  <a:lnTo>
                    <a:pt x="1102" y="1021"/>
                  </a:lnTo>
                  <a:lnTo>
                    <a:pt x="1100" y="1020"/>
                  </a:lnTo>
                  <a:lnTo>
                    <a:pt x="1095" y="1016"/>
                  </a:lnTo>
                  <a:lnTo>
                    <a:pt x="1092" y="1016"/>
                  </a:lnTo>
                  <a:lnTo>
                    <a:pt x="1087" y="1016"/>
                  </a:lnTo>
                  <a:lnTo>
                    <a:pt x="1084" y="1018"/>
                  </a:lnTo>
                  <a:lnTo>
                    <a:pt x="1081" y="1021"/>
                  </a:lnTo>
                  <a:lnTo>
                    <a:pt x="1059" y="1056"/>
                  </a:lnTo>
                  <a:lnTo>
                    <a:pt x="1044" y="1092"/>
                  </a:lnTo>
                  <a:lnTo>
                    <a:pt x="1036" y="1130"/>
                  </a:lnTo>
                  <a:lnTo>
                    <a:pt x="1014" y="1102"/>
                  </a:lnTo>
                  <a:lnTo>
                    <a:pt x="990" y="1078"/>
                  </a:lnTo>
                  <a:lnTo>
                    <a:pt x="988" y="1053"/>
                  </a:lnTo>
                  <a:lnTo>
                    <a:pt x="988" y="1025"/>
                  </a:lnTo>
                  <a:lnTo>
                    <a:pt x="991" y="997"/>
                  </a:lnTo>
                  <a:lnTo>
                    <a:pt x="996" y="968"/>
                  </a:lnTo>
                  <a:lnTo>
                    <a:pt x="1006" y="944"/>
                  </a:lnTo>
                  <a:lnTo>
                    <a:pt x="1019" y="922"/>
                  </a:lnTo>
                  <a:lnTo>
                    <a:pt x="1038" y="904"/>
                  </a:lnTo>
                  <a:lnTo>
                    <a:pt x="1041" y="901"/>
                  </a:lnTo>
                  <a:lnTo>
                    <a:pt x="1043" y="896"/>
                  </a:lnTo>
                  <a:lnTo>
                    <a:pt x="1043" y="892"/>
                  </a:lnTo>
                  <a:lnTo>
                    <a:pt x="1041" y="888"/>
                  </a:lnTo>
                  <a:lnTo>
                    <a:pt x="1039" y="884"/>
                  </a:lnTo>
                  <a:lnTo>
                    <a:pt x="1036" y="883"/>
                  </a:lnTo>
                  <a:lnTo>
                    <a:pt x="1033" y="881"/>
                  </a:lnTo>
                  <a:lnTo>
                    <a:pt x="1029" y="881"/>
                  </a:lnTo>
                  <a:lnTo>
                    <a:pt x="1024" y="883"/>
                  </a:lnTo>
                  <a:lnTo>
                    <a:pt x="1001" y="904"/>
                  </a:lnTo>
                  <a:lnTo>
                    <a:pt x="985" y="930"/>
                  </a:lnTo>
                  <a:lnTo>
                    <a:pt x="973" y="960"/>
                  </a:lnTo>
                  <a:lnTo>
                    <a:pt x="967" y="992"/>
                  </a:lnTo>
                  <a:lnTo>
                    <a:pt x="963" y="1025"/>
                  </a:lnTo>
                  <a:lnTo>
                    <a:pt x="963" y="1056"/>
                  </a:lnTo>
                  <a:lnTo>
                    <a:pt x="930" y="1033"/>
                  </a:lnTo>
                  <a:lnTo>
                    <a:pt x="894" y="1016"/>
                  </a:lnTo>
                  <a:lnTo>
                    <a:pt x="856" y="1008"/>
                  </a:lnTo>
                  <a:lnTo>
                    <a:pt x="816" y="1006"/>
                  </a:lnTo>
                  <a:lnTo>
                    <a:pt x="775" y="1016"/>
                  </a:lnTo>
                  <a:lnTo>
                    <a:pt x="772" y="1018"/>
                  </a:lnTo>
                  <a:lnTo>
                    <a:pt x="768" y="1021"/>
                  </a:lnTo>
                  <a:lnTo>
                    <a:pt x="767" y="1025"/>
                  </a:lnTo>
                  <a:lnTo>
                    <a:pt x="767" y="1030"/>
                  </a:lnTo>
                  <a:lnTo>
                    <a:pt x="768" y="1033"/>
                  </a:lnTo>
                  <a:lnTo>
                    <a:pt x="770" y="1036"/>
                  </a:lnTo>
                  <a:lnTo>
                    <a:pt x="773" y="1038"/>
                  </a:lnTo>
                  <a:lnTo>
                    <a:pt x="778" y="1040"/>
                  </a:lnTo>
                  <a:lnTo>
                    <a:pt x="782" y="1040"/>
                  </a:lnTo>
                  <a:lnTo>
                    <a:pt x="821" y="1031"/>
                  </a:lnTo>
                  <a:lnTo>
                    <a:pt x="857" y="1033"/>
                  </a:lnTo>
                  <a:lnTo>
                    <a:pt x="894" y="1043"/>
                  </a:lnTo>
                  <a:lnTo>
                    <a:pt x="927" y="1059"/>
                  </a:lnTo>
                  <a:lnTo>
                    <a:pt x="958" y="1082"/>
                  </a:lnTo>
                  <a:lnTo>
                    <a:pt x="986" y="1109"/>
                  </a:lnTo>
                  <a:lnTo>
                    <a:pt x="1011" y="1139"/>
                  </a:lnTo>
                  <a:lnTo>
                    <a:pt x="1033" y="1170"/>
                  </a:lnTo>
                  <a:lnTo>
                    <a:pt x="1038" y="1225"/>
                  </a:lnTo>
                  <a:lnTo>
                    <a:pt x="1054" y="1277"/>
                  </a:lnTo>
                  <a:lnTo>
                    <a:pt x="1081" y="1329"/>
                  </a:lnTo>
                  <a:lnTo>
                    <a:pt x="1115" y="1375"/>
                  </a:lnTo>
                  <a:lnTo>
                    <a:pt x="1082" y="1388"/>
                  </a:lnTo>
                  <a:lnTo>
                    <a:pt x="1051" y="1405"/>
                  </a:lnTo>
                  <a:lnTo>
                    <a:pt x="1024" y="1424"/>
                  </a:lnTo>
                  <a:lnTo>
                    <a:pt x="1021" y="1428"/>
                  </a:lnTo>
                  <a:lnTo>
                    <a:pt x="980" y="1416"/>
                  </a:lnTo>
                  <a:lnTo>
                    <a:pt x="942" y="1396"/>
                  </a:lnTo>
                  <a:lnTo>
                    <a:pt x="907" y="1372"/>
                  </a:lnTo>
                  <a:lnTo>
                    <a:pt x="876" y="1340"/>
                  </a:lnTo>
                  <a:lnTo>
                    <a:pt x="849" y="1306"/>
                  </a:lnTo>
                  <a:lnTo>
                    <a:pt x="829" y="1269"/>
                  </a:lnTo>
                  <a:lnTo>
                    <a:pt x="826" y="1264"/>
                  </a:lnTo>
                  <a:lnTo>
                    <a:pt x="823" y="1263"/>
                  </a:lnTo>
                  <a:lnTo>
                    <a:pt x="820" y="1263"/>
                  </a:lnTo>
                  <a:lnTo>
                    <a:pt x="815" y="1263"/>
                  </a:lnTo>
                  <a:lnTo>
                    <a:pt x="811" y="1266"/>
                  </a:lnTo>
                  <a:lnTo>
                    <a:pt x="808" y="1268"/>
                  </a:lnTo>
                  <a:lnTo>
                    <a:pt x="806" y="1272"/>
                  </a:lnTo>
                  <a:lnTo>
                    <a:pt x="806" y="1276"/>
                  </a:lnTo>
                  <a:lnTo>
                    <a:pt x="808" y="1281"/>
                  </a:lnTo>
                  <a:lnTo>
                    <a:pt x="829" y="1319"/>
                  </a:lnTo>
                  <a:lnTo>
                    <a:pt x="856" y="1355"/>
                  </a:lnTo>
                  <a:lnTo>
                    <a:pt x="887" y="1386"/>
                  </a:lnTo>
                  <a:lnTo>
                    <a:pt x="922" y="1413"/>
                  </a:lnTo>
                  <a:lnTo>
                    <a:pt x="962" y="1433"/>
                  </a:lnTo>
                  <a:lnTo>
                    <a:pt x="1003" y="1448"/>
                  </a:lnTo>
                  <a:lnTo>
                    <a:pt x="985" y="1476"/>
                  </a:lnTo>
                  <a:lnTo>
                    <a:pt x="935" y="1489"/>
                  </a:lnTo>
                  <a:lnTo>
                    <a:pt x="891" y="1494"/>
                  </a:lnTo>
                  <a:lnTo>
                    <a:pt x="851" y="1492"/>
                  </a:lnTo>
                  <a:lnTo>
                    <a:pt x="813" y="1487"/>
                  </a:lnTo>
                  <a:lnTo>
                    <a:pt x="782" y="1479"/>
                  </a:lnTo>
                  <a:lnTo>
                    <a:pt x="752" y="1466"/>
                  </a:lnTo>
                  <a:lnTo>
                    <a:pt x="727" y="1451"/>
                  </a:lnTo>
                  <a:lnTo>
                    <a:pt x="706" y="1433"/>
                  </a:lnTo>
                  <a:lnTo>
                    <a:pt x="687" y="1415"/>
                  </a:lnTo>
                  <a:lnTo>
                    <a:pt x="671" y="1396"/>
                  </a:lnTo>
                  <a:lnTo>
                    <a:pt x="659" y="1380"/>
                  </a:lnTo>
                  <a:lnTo>
                    <a:pt x="649" y="1363"/>
                  </a:lnTo>
                  <a:lnTo>
                    <a:pt x="641" y="1350"/>
                  </a:lnTo>
                  <a:lnTo>
                    <a:pt x="636" y="1339"/>
                  </a:lnTo>
                  <a:lnTo>
                    <a:pt x="633" y="1332"/>
                  </a:lnTo>
                  <a:lnTo>
                    <a:pt x="633" y="1329"/>
                  </a:lnTo>
                  <a:lnTo>
                    <a:pt x="633" y="1330"/>
                  </a:lnTo>
                  <a:lnTo>
                    <a:pt x="633" y="1334"/>
                  </a:lnTo>
                  <a:lnTo>
                    <a:pt x="623" y="1299"/>
                  </a:lnTo>
                  <a:lnTo>
                    <a:pt x="620" y="1263"/>
                  </a:lnTo>
                  <a:lnTo>
                    <a:pt x="620" y="1259"/>
                  </a:lnTo>
                  <a:lnTo>
                    <a:pt x="616" y="1254"/>
                  </a:lnTo>
                  <a:lnTo>
                    <a:pt x="613" y="1253"/>
                  </a:lnTo>
                  <a:lnTo>
                    <a:pt x="610" y="1251"/>
                  </a:lnTo>
                  <a:lnTo>
                    <a:pt x="606" y="1251"/>
                  </a:lnTo>
                  <a:lnTo>
                    <a:pt x="601" y="1253"/>
                  </a:lnTo>
                  <a:lnTo>
                    <a:pt x="598" y="1254"/>
                  </a:lnTo>
                  <a:lnTo>
                    <a:pt x="596" y="1259"/>
                  </a:lnTo>
                  <a:lnTo>
                    <a:pt x="595" y="1263"/>
                  </a:lnTo>
                  <a:lnTo>
                    <a:pt x="598" y="1301"/>
                  </a:lnTo>
                  <a:lnTo>
                    <a:pt x="608" y="1337"/>
                  </a:lnTo>
                  <a:lnTo>
                    <a:pt x="623" y="1372"/>
                  </a:lnTo>
                  <a:lnTo>
                    <a:pt x="615" y="1386"/>
                  </a:lnTo>
                  <a:lnTo>
                    <a:pt x="601" y="1403"/>
                  </a:lnTo>
                  <a:lnTo>
                    <a:pt x="585" y="1418"/>
                  </a:lnTo>
                  <a:lnTo>
                    <a:pt x="563" y="1433"/>
                  </a:lnTo>
                  <a:lnTo>
                    <a:pt x="535" y="1446"/>
                  </a:lnTo>
                  <a:lnTo>
                    <a:pt x="502" y="1458"/>
                  </a:lnTo>
                  <a:lnTo>
                    <a:pt x="459" y="1466"/>
                  </a:lnTo>
                  <a:lnTo>
                    <a:pt x="410" y="1471"/>
                  </a:lnTo>
                  <a:lnTo>
                    <a:pt x="364" y="1471"/>
                  </a:lnTo>
                  <a:lnTo>
                    <a:pt x="321" y="1464"/>
                  </a:lnTo>
                  <a:lnTo>
                    <a:pt x="283" y="1454"/>
                  </a:lnTo>
                  <a:lnTo>
                    <a:pt x="250" y="1439"/>
                  </a:lnTo>
                  <a:lnTo>
                    <a:pt x="220" y="1421"/>
                  </a:lnTo>
                  <a:lnTo>
                    <a:pt x="195" y="1401"/>
                  </a:lnTo>
                  <a:lnTo>
                    <a:pt x="175" y="1380"/>
                  </a:lnTo>
                  <a:lnTo>
                    <a:pt x="157" y="1358"/>
                  </a:lnTo>
                  <a:lnTo>
                    <a:pt x="144" y="1339"/>
                  </a:lnTo>
                  <a:lnTo>
                    <a:pt x="132" y="1319"/>
                  </a:lnTo>
                  <a:lnTo>
                    <a:pt x="124" y="1304"/>
                  </a:lnTo>
                  <a:lnTo>
                    <a:pt x="119" y="1291"/>
                  </a:lnTo>
                  <a:lnTo>
                    <a:pt x="162" y="1306"/>
                  </a:lnTo>
                  <a:lnTo>
                    <a:pt x="207" y="1314"/>
                  </a:lnTo>
                  <a:lnTo>
                    <a:pt x="251" y="1315"/>
                  </a:lnTo>
                  <a:lnTo>
                    <a:pt x="296" y="1309"/>
                  </a:lnTo>
                  <a:lnTo>
                    <a:pt x="340" y="1296"/>
                  </a:lnTo>
                  <a:lnTo>
                    <a:pt x="385" y="1274"/>
                  </a:lnTo>
                  <a:lnTo>
                    <a:pt x="388" y="1271"/>
                  </a:lnTo>
                  <a:lnTo>
                    <a:pt x="390" y="1268"/>
                  </a:lnTo>
                  <a:lnTo>
                    <a:pt x="390" y="1263"/>
                  </a:lnTo>
                  <a:lnTo>
                    <a:pt x="390" y="1259"/>
                  </a:lnTo>
                  <a:lnTo>
                    <a:pt x="388" y="1256"/>
                  </a:lnTo>
                  <a:lnTo>
                    <a:pt x="385" y="1253"/>
                  </a:lnTo>
                  <a:lnTo>
                    <a:pt x="382" y="1251"/>
                  </a:lnTo>
                  <a:lnTo>
                    <a:pt x="377" y="1251"/>
                  </a:lnTo>
                  <a:lnTo>
                    <a:pt x="373" y="1253"/>
                  </a:lnTo>
                  <a:lnTo>
                    <a:pt x="331" y="1274"/>
                  </a:lnTo>
                  <a:lnTo>
                    <a:pt x="288" y="1286"/>
                  </a:lnTo>
                  <a:lnTo>
                    <a:pt x="245" y="1291"/>
                  </a:lnTo>
                  <a:lnTo>
                    <a:pt x="203" y="1289"/>
                  </a:lnTo>
                  <a:lnTo>
                    <a:pt x="160" y="1279"/>
                  </a:lnTo>
                  <a:lnTo>
                    <a:pt x="121" y="1264"/>
                  </a:lnTo>
                  <a:lnTo>
                    <a:pt x="81" y="1244"/>
                  </a:lnTo>
                  <a:lnTo>
                    <a:pt x="45" y="1218"/>
                  </a:lnTo>
                  <a:lnTo>
                    <a:pt x="25" y="1185"/>
                  </a:lnTo>
                  <a:lnTo>
                    <a:pt x="12" y="1150"/>
                  </a:lnTo>
                  <a:lnTo>
                    <a:pt x="5" y="1116"/>
                  </a:lnTo>
                  <a:lnTo>
                    <a:pt x="3" y="1084"/>
                  </a:lnTo>
                  <a:lnTo>
                    <a:pt x="5" y="1054"/>
                  </a:lnTo>
                  <a:lnTo>
                    <a:pt x="10" y="1030"/>
                  </a:lnTo>
                  <a:lnTo>
                    <a:pt x="15" y="1010"/>
                  </a:lnTo>
                  <a:lnTo>
                    <a:pt x="20" y="997"/>
                  </a:lnTo>
                  <a:lnTo>
                    <a:pt x="58" y="1036"/>
                  </a:lnTo>
                  <a:lnTo>
                    <a:pt x="103" y="1069"/>
                  </a:lnTo>
                  <a:lnTo>
                    <a:pt x="149" y="1097"/>
                  </a:lnTo>
                  <a:lnTo>
                    <a:pt x="154" y="1099"/>
                  </a:lnTo>
                  <a:lnTo>
                    <a:pt x="157" y="1099"/>
                  </a:lnTo>
                  <a:lnTo>
                    <a:pt x="160" y="1097"/>
                  </a:lnTo>
                  <a:lnTo>
                    <a:pt x="164" y="1094"/>
                  </a:lnTo>
                  <a:lnTo>
                    <a:pt x="165" y="1091"/>
                  </a:lnTo>
                  <a:lnTo>
                    <a:pt x="167" y="1087"/>
                  </a:lnTo>
                  <a:lnTo>
                    <a:pt x="167" y="1084"/>
                  </a:lnTo>
                  <a:lnTo>
                    <a:pt x="164" y="1079"/>
                  </a:lnTo>
                  <a:lnTo>
                    <a:pt x="160" y="1078"/>
                  </a:lnTo>
                  <a:lnTo>
                    <a:pt x="117" y="1051"/>
                  </a:lnTo>
                  <a:lnTo>
                    <a:pt x="76" y="1020"/>
                  </a:lnTo>
                  <a:lnTo>
                    <a:pt x="40" y="983"/>
                  </a:lnTo>
                  <a:lnTo>
                    <a:pt x="8" y="942"/>
                  </a:lnTo>
                  <a:lnTo>
                    <a:pt x="2" y="897"/>
                  </a:lnTo>
                  <a:lnTo>
                    <a:pt x="0" y="859"/>
                  </a:lnTo>
                  <a:lnTo>
                    <a:pt x="2" y="826"/>
                  </a:lnTo>
                  <a:lnTo>
                    <a:pt x="7" y="798"/>
                  </a:lnTo>
                  <a:lnTo>
                    <a:pt x="13" y="775"/>
                  </a:lnTo>
                  <a:lnTo>
                    <a:pt x="22" y="757"/>
                  </a:lnTo>
                  <a:lnTo>
                    <a:pt x="30" y="744"/>
                  </a:lnTo>
                  <a:lnTo>
                    <a:pt x="35" y="734"/>
                  </a:lnTo>
                  <a:lnTo>
                    <a:pt x="48" y="774"/>
                  </a:lnTo>
                  <a:lnTo>
                    <a:pt x="66" y="812"/>
                  </a:lnTo>
                  <a:lnTo>
                    <a:pt x="88" y="846"/>
                  </a:lnTo>
                  <a:lnTo>
                    <a:pt x="116" y="879"/>
                  </a:lnTo>
                  <a:lnTo>
                    <a:pt x="147" y="907"/>
                  </a:lnTo>
                  <a:lnTo>
                    <a:pt x="185" y="932"/>
                  </a:lnTo>
                  <a:lnTo>
                    <a:pt x="190" y="932"/>
                  </a:lnTo>
                  <a:lnTo>
                    <a:pt x="195" y="932"/>
                  </a:lnTo>
                  <a:lnTo>
                    <a:pt x="198" y="930"/>
                  </a:lnTo>
                  <a:lnTo>
                    <a:pt x="202" y="929"/>
                  </a:lnTo>
                  <a:lnTo>
                    <a:pt x="203" y="926"/>
                  </a:lnTo>
                  <a:lnTo>
                    <a:pt x="203" y="921"/>
                  </a:lnTo>
                  <a:lnTo>
                    <a:pt x="203" y="917"/>
                  </a:lnTo>
                  <a:lnTo>
                    <a:pt x="202" y="914"/>
                  </a:lnTo>
                  <a:lnTo>
                    <a:pt x="198" y="911"/>
                  </a:lnTo>
                  <a:lnTo>
                    <a:pt x="159" y="884"/>
                  </a:lnTo>
                  <a:lnTo>
                    <a:pt x="126" y="854"/>
                  </a:lnTo>
                  <a:lnTo>
                    <a:pt x="99" y="821"/>
                  </a:lnTo>
                  <a:lnTo>
                    <a:pt x="79" y="783"/>
                  </a:lnTo>
                  <a:lnTo>
                    <a:pt x="63" y="744"/>
                  </a:lnTo>
                  <a:lnTo>
                    <a:pt x="53" y="702"/>
                  </a:lnTo>
                  <a:lnTo>
                    <a:pt x="48" y="660"/>
                  </a:lnTo>
                  <a:lnTo>
                    <a:pt x="61" y="617"/>
                  </a:lnTo>
                  <a:lnTo>
                    <a:pt x="81" y="580"/>
                  </a:lnTo>
                  <a:lnTo>
                    <a:pt x="104" y="550"/>
                  </a:lnTo>
                  <a:lnTo>
                    <a:pt x="127" y="524"/>
                  </a:lnTo>
                  <a:lnTo>
                    <a:pt x="152" y="503"/>
                  </a:lnTo>
                  <a:lnTo>
                    <a:pt x="177" y="486"/>
                  </a:lnTo>
                  <a:lnTo>
                    <a:pt x="197" y="474"/>
                  </a:lnTo>
                  <a:lnTo>
                    <a:pt x="213" y="466"/>
                  </a:lnTo>
                  <a:lnTo>
                    <a:pt x="220" y="514"/>
                  </a:lnTo>
                  <a:lnTo>
                    <a:pt x="235" y="559"/>
                  </a:lnTo>
                  <a:lnTo>
                    <a:pt x="258" y="602"/>
                  </a:lnTo>
                  <a:lnTo>
                    <a:pt x="261" y="605"/>
                  </a:lnTo>
                  <a:lnTo>
                    <a:pt x="264" y="607"/>
                  </a:lnTo>
                  <a:lnTo>
                    <a:pt x="268" y="607"/>
                  </a:lnTo>
                  <a:lnTo>
                    <a:pt x="273" y="605"/>
                  </a:lnTo>
                  <a:lnTo>
                    <a:pt x="276" y="603"/>
                  </a:lnTo>
                  <a:lnTo>
                    <a:pt x="279" y="600"/>
                  </a:lnTo>
                  <a:lnTo>
                    <a:pt x="281" y="597"/>
                  </a:lnTo>
                  <a:lnTo>
                    <a:pt x="281" y="593"/>
                  </a:lnTo>
                  <a:lnTo>
                    <a:pt x="278" y="588"/>
                  </a:lnTo>
                  <a:lnTo>
                    <a:pt x="258" y="550"/>
                  </a:lnTo>
                  <a:lnTo>
                    <a:pt x="245" y="511"/>
                  </a:lnTo>
                  <a:lnTo>
                    <a:pt x="236" y="470"/>
                  </a:lnTo>
                  <a:lnTo>
                    <a:pt x="235" y="425"/>
                  </a:lnTo>
                  <a:lnTo>
                    <a:pt x="253" y="382"/>
                  </a:lnTo>
                  <a:lnTo>
                    <a:pt x="274" y="347"/>
                  </a:lnTo>
                  <a:lnTo>
                    <a:pt x="297" y="318"/>
                  </a:lnTo>
                  <a:lnTo>
                    <a:pt x="324" y="294"/>
                  </a:lnTo>
                  <a:lnTo>
                    <a:pt x="350" y="276"/>
                  </a:lnTo>
                  <a:lnTo>
                    <a:pt x="377" y="263"/>
                  </a:lnTo>
                  <a:lnTo>
                    <a:pt x="403" y="253"/>
                  </a:lnTo>
                  <a:lnTo>
                    <a:pt x="426" y="247"/>
                  </a:lnTo>
                  <a:lnTo>
                    <a:pt x="448" y="243"/>
                  </a:lnTo>
                  <a:lnTo>
                    <a:pt x="466" y="242"/>
                  </a:lnTo>
                  <a:lnTo>
                    <a:pt x="479" y="242"/>
                  </a:lnTo>
                  <a:lnTo>
                    <a:pt x="464" y="303"/>
                  </a:lnTo>
                  <a:lnTo>
                    <a:pt x="456" y="365"/>
                  </a:lnTo>
                  <a:lnTo>
                    <a:pt x="454" y="425"/>
                  </a:lnTo>
                  <a:lnTo>
                    <a:pt x="456" y="430"/>
                  </a:lnTo>
                  <a:lnTo>
                    <a:pt x="458" y="433"/>
                  </a:lnTo>
                  <a:lnTo>
                    <a:pt x="461" y="435"/>
                  </a:lnTo>
                  <a:lnTo>
                    <a:pt x="464" y="436"/>
                  </a:lnTo>
                  <a:lnTo>
                    <a:pt x="469" y="436"/>
                  </a:lnTo>
                  <a:lnTo>
                    <a:pt x="473" y="435"/>
                  </a:lnTo>
                  <a:lnTo>
                    <a:pt x="476" y="433"/>
                  </a:lnTo>
                  <a:lnTo>
                    <a:pt x="478" y="430"/>
                  </a:lnTo>
                  <a:lnTo>
                    <a:pt x="479" y="425"/>
                  </a:lnTo>
                  <a:lnTo>
                    <a:pt x="479" y="382"/>
                  </a:lnTo>
                  <a:lnTo>
                    <a:pt x="484" y="337"/>
                  </a:lnTo>
                  <a:lnTo>
                    <a:pt x="491" y="293"/>
                  </a:lnTo>
                  <a:lnTo>
                    <a:pt x="502" y="248"/>
                  </a:lnTo>
                  <a:lnTo>
                    <a:pt x="519" y="207"/>
                  </a:lnTo>
                  <a:lnTo>
                    <a:pt x="562" y="164"/>
                  </a:lnTo>
                  <a:lnTo>
                    <a:pt x="606" y="131"/>
                  </a:lnTo>
                  <a:lnTo>
                    <a:pt x="649" y="106"/>
                  </a:lnTo>
                  <a:lnTo>
                    <a:pt x="692" y="90"/>
                  </a:lnTo>
                  <a:lnTo>
                    <a:pt x="734" y="80"/>
                  </a:lnTo>
                  <a:lnTo>
                    <a:pt x="775" y="75"/>
                  </a:lnTo>
                  <a:lnTo>
                    <a:pt x="811" y="75"/>
                  </a:lnTo>
                  <a:lnTo>
                    <a:pt x="848" y="80"/>
                  </a:lnTo>
                  <a:lnTo>
                    <a:pt x="879" y="86"/>
                  </a:lnTo>
                  <a:lnTo>
                    <a:pt x="907" y="93"/>
                  </a:lnTo>
                  <a:lnTo>
                    <a:pt x="930" y="101"/>
                  </a:lnTo>
                  <a:lnTo>
                    <a:pt x="948" y="109"/>
                  </a:lnTo>
                  <a:lnTo>
                    <a:pt x="932" y="149"/>
                  </a:lnTo>
                  <a:lnTo>
                    <a:pt x="920" y="187"/>
                  </a:lnTo>
                  <a:lnTo>
                    <a:pt x="919" y="192"/>
                  </a:lnTo>
                  <a:lnTo>
                    <a:pt x="920" y="195"/>
                  </a:lnTo>
                  <a:lnTo>
                    <a:pt x="924" y="199"/>
                  </a:lnTo>
                  <a:lnTo>
                    <a:pt x="927" y="200"/>
                  </a:lnTo>
                  <a:lnTo>
                    <a:pt x="930" y="202"/>
                  </a:lnTo>
                  <a:lnTo>
                    <a:pt x="933" y="202"/>
                  </a:lnTo>
                  <a:lnTo>
                    <a:pt x="938" y="200"/>
                  </a:lnTo>
                  <a:lnTo>
                    <a:pt x="942" y="199"/>
                  </a:lnTo>
                  <a:lnTo>
                    <a:pt x="943" y="194"/>
                  </a:lnTo>
                  <a:lnTo>
                    <a:pt x="955" y="157"/>
                  </a:lnTo>
                  <a:lnTo>
                    <a:pt x="970" y="121"/>
                  </a:lnTo>
                  <a:lnTo>
                    <a:pt x="971" y="121"/>
                  </a:lnTo>
                  <a:lnTo>
                    <a:pt x="971" y="121"/>
                  </a:lnTo>
                  <a:lnTo>
                    <a:pt x="1016" y="78"/>
                  </a:lnTo>
                  <a:lnTo>
                    <a:pt x="1062" y="47"/>
                  </a:lnTo>
                  <a:lnTo>
                    <a:pt x="1109" y="23"/>
                  </a:lnTo>
                  <a:lnTo>
                    <a:pt x="1153" y="9"/>
                  </a:lnTo>
                  <a:lnTo>
                    <a:pt x="1196" y="2"/>
                  </a:lnTo>
                  <a:lnTo>
                    <a:pt x="1237" y="0"/>
                  </a:lnTo>
                  <a:close/>
                </a:path>
              </a:pathLst>
            </a:custGeom>
            <a:solidFill>
              <a:srgbClr val="E0404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380" name="Freeform 13">
              <a:extLst>
                <a:ext uri="{FF2B5EF4-FFF2-40B4-BE49-F238E27FC236}">
                  <a16:creationId xmlns:a16="http://schemas.microsoft.com/office/drawing/2014/main" id="{1A602C27-1CE2-DFE6-E581-65DCC0286C87}"/>
                </a:ext>
              </a:extLst>
            </p:cNvPr>
            <p:cNvSpPr>
              <a:spLocks/>
            </p:cNvSpPr>
            <p:nvPr/>
          </p:nvSpPr>
          <p:spPr bwMode="auto">
            <a:xfrm>
              <a:off x="7843838" y="2376488"/>
              <a:ext cx="1255713" cy="890588"/>
            </a:xfrm>
            <a:custGeom>
              <a:avLst/>
              <a:gdLst>
                <a:gd name="T0" fmla="*/ 1355 w 1581"/>
                <a:gd name="T1" fmla="*/ 256 h 1122"/>
                <a:gd name="T2" fmla="*/ 1220 w 1581"/>
                <a:gd name="T3" fmla="*/ 251 h 1122"/>
                <a:gd name="T4" fmla="*/ 1140 w 1581"/>
                <a:gd name="T5" fmla="*/ 339 h 1122"/>
                <a:gd name="T6" fmla="*/ 980 w 1581"/>
                <a:gd name="T7" fmla="*/ 289 h 1122"/>
                <a:gd name="T8" fmla="*/ 851 w 1581"/>
                <a:gd name="T9" fmla="*/ 407 h 1122"/>
                <a:gd name="T10" fmla="*/ 518 w 1581"/>
                <a:gd name="T11" fmla="*/ 489 h 1122"/>
                <a:gd name="T12" fmla="*/ 356 w 1581"/>
                <a:gd name="T13" fmla="*/ 719 h 1122"/>
                <a:gd name="T14" fmla="*/ 103 w 1581"/>
                <a:gd name="T15" fmla="*/ 714 h 1122"/>
                <a:gd name="T16" fmla="*/ 240 w 1581"/>
                <a:gd name="T17" fmla="*/ 778 h 1122"/>
                <a:gd name="T18" fmla="*/ 283 w 1581"/>
                <a:gd name="T19" fmla="*/ 962 h 1122"/>
                <a:gd name="T20" fmla="*/ 294 w 1581"/>
                <a:gd name="T21" fmla="*/ 797 h 1122"/>
                <a:gd name="T22" fmla="*/ 446 w 1581"/>
                <a:gd name="T23" fmla="*/ 686 h 1122"/>
                <a:gd name="T24" fmla="*/ 569 w 1581"/>
                <a:gd name="T25" fmla="*/ 750 h 1122"/>
                <a:gd name="T26" fmla="*/ 521 w 1581"/>
                <a:gd name="T27" fmla="*/ 532 h 1122"/>
                <a:gd name="T28" fmla="*/ 803 w 1581"/>
                <a:gd name="T29" fmla="*/ 441 h 1122"/>
                <a:gd name="T30" fmla="*/ 1140 w 1581"/>
                <a:gd name="T31" fmla="*/ 374 h 1122"/>
                <a:gd name="T32" fmla="*/ 1418 w 1581"/>
                <a:gd name="T33" fmla="*/ 291 h 1122"/>
                <a:gd name="T34" fmla="*/ 1467 w 1581"/>
                <a:gd name="T35" fmla="*/ 481 h 1122"/>
                <a:gd name="T36" fmla="*/ 1332 w 1581"/>
                <a:gd name="T37" fmla="*/ 554 h 1122"/>
                <a:gd name="T38" fmla="*/ 1502 w 1581"/>
                <a:gd name="T39" fmla="*/ 622 h 1122"/>
                <a:gd name="T40" fmla="*/ 1276 w 1581"/>
                <a:gd name="T41" fmla="*/ 759 h 1122"/>
                <a:gd name="T42" fmla="*/ 1221 w 1581"/>
                <a:gd name="T43" fmla="*/ 722 h 1122"/>
                <a:gd name="T44" fmla="*/ 1193 w 1581"/>
                <a:gd name="T45" fmla="*/ 868 h 1122"/>
                <a:gd name="T46" fmla="*/ 1046 w 1581"/>
                <a:gd name="T47" fmla="*/ 770 h 1122"/>
                <a:gd name="T48" fmla="*/ 1028 w 1581"/>
                <a:gd name="T49" fmla="*/ 952 h 1122"/>
                <a:gd name="T50" fmla="*/ 830 w 1581"/>
                <a:gd name="T51" fmla="*/ 874 h 1122"/>
                <a:gd name="T52" fmla="*/ 767 w 1581"/>
                <a:gd name="T53" fmla="*/ 1030 h 1122"/>
                <a:gd name="T54" fmla="*/ 593 w 1581"/>
                <a:gd name="T55" fmla="*/ 973 h 1122"/>
                <a:gd name="T56" fmla="*/ 440 w 1581"/>
                <a:gd name="T57" fmla="*/ 1094 h 1122"/>
                <a:gd name="T58" fmla="*/ 663 w 1581"/>
                <a:gd name="T59" fmla="*/ 879 h 1122"/>
                <a:gd name="T60" fmla="*/ 892 w 1581"/>
                <a:gd name="T61" fmla="*/ 749 h 1122"/>
                <a:gd name="T62" fmla="*/ 1211 w 1581"/>
                <a:gd name="T63" fmla="*/ 603 h 1122"/>
                <a:gd name="T64" fmla="*/ 1358 w 1581"/>
                <a:gd name="T65" fmla="*/ 640 h 1122"/>
                <a:gd name="T66" fmla="*/ 1330 w 1581"/>
                <a:gd name="T67" fmla="*/ 445 h 1122"/>
                <a:gd name="T68" fmla="*/ 1269 w 1581"/>
                <a:gd name="T69" fmla="*/ 504 h 1122"/>
                <a:gd name="T70" fmla="*/ 897 w 1581"/>
                <a:gd name="T71" fmla="*/ 555 h 1122"/>
                <a:gd name="T72" fmla="*/ 1002 w 1581"/>
                <a:gd name="T73" fmla="*/ 631 h 1122"/>
                <a:gd name="T74" fmla="*/ 755 w 1581"/>
                <a:gd name="T75" fmla="*/ 707 h 1122"/>
                <a:gd name="T76" fmla="*/ 655 w 1581"/>
                <a:gd name="T77" fmla="*/ 580 h 1122"/>
                <a:gd name="T78" fmla="*/ 729 w 1581"/>
                <a:gd name="T79" fmla="*/ 778 h 1122"/>
                <a:gd name="T80" fmla="*/ 435 w 1581"/>
                <a:gd name="T81" fmla="*/ 843 h 1122"/>
                <a:gd name="T82" fmla="*/ 413 w 1581"/>
                <a:gd name="T83" fmla="*/ 858 h 1122"/>
                <a:gd name="T84" fmla="*/ 273 w 1581"/>
                <a:gd name="T85" fmla="*/ 1064 h 1122"/>
                <a:gd name="T86" fmla="*/ 143 w 1581"/>
                <a:gd name="T87" fmla="*/ 818 h 1122"/>
                <a:gd name="T88" fmla="*/ 106 w 1581"/>
                <a:gd name="T89" fmla="*/ 901 h 1122"/>
                <a:gd name="T90" fmla="*/ 35 w 1581"/>
                <a:gd name="T91" fmla="*/ 858 h 1122"/>
                <a:gd name="T92" fmla="*/ 91 w 1581"/>
                <a:gd name="T93" fmla="*/ 635 h 1122"/>
                <a:gd name="T94" fmla="*/ 96 w 1581"/>
                <a:gd name="T95" fmla="*/ 559 h 1122"/>
                <a:gd name="T96" fmla="*/ 157 w 1581"/>
                <a:gd name="T97" fmla="*/ 418 h 1122"/>
                <a:gd name="T98" fmla="*/ 245 w 1581"/>
                <a:gd name="T99" fmla="*/ 526 h 1122"/>
                <a:gd name="T100" fmla="*/ 280 w 1581"/>
                <a:gd name="T101" fmla="*/ 321 h 1122"/>
                <a:gd name="T102" fmla="*/ 466 w 1581"/>
                <a:gd name="T103" fmla="*/ 380 h 1122"/>
                <a:gd name="T104" fmla="*/ 504 w 1581"/>
                <a:gd name="T105" fmla="*/ 298 h 1122"/>
                <a:gd name="T106" fmla="*/ 635 w 1581"/>
                <a:gd name="T107" fmla="*/ 177 h 1122"/>
                <a:gd name="T108" fmla="*/ 749 w 1581"/>
                <a:gd name="T109" fmla="*/ 294 h 1122"/>
                <a:gd name="T110" fmla="*/ 787 w 1581"/>
                <a:gd name="T111" fmla="*/ 159 h 1122"/>
                <a:gd name="T112" fmla="*/ 1044 w 1581"/>
                <a:gd name="T113" fmla="*/ 164 h 1122"/>
                <a:gd name="T114" fmla="*/ 1120 w 1581"/>
                <a:gd name="T115" fmla="*/ 243 h 1122"/>
                <a:gd name="T116" fmla="*/ 1188 w 1581"/>
                <a:gd name="T117" fmla="*/ 5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81" h="1122">
                  <a:moveTo>
                    <a:pt x="1226" y="0"/>
                  </a:moveTo>
                  <a:lnTo>
                    <a:pt x="1261" y="4"/>
                  </a:lnTo>
                  <a:lnTo>
                    <a:pt x="1292" y="15"/>
                  </a:lnTo>
                  <a:lnTo>
                    <a:pt x="1319" y="33"/>
                  </a:lnTo>
                  <a:lnTo>
                    <a:pt x="1340" y="58"/>
                  </a:lnTo>
                  <a:lnTo>
                    <a:pt x="1357" y="88"/>
                  </a:lnTo>
                  <a:lnTo>
                    <a:pt x="1368" y="121"/>
                  </a:lnTo>
                  <a:lnTo>
                    <a:pt x="1375" y="159"/>
                  </a:lnTo>
                  <a:lnTo>
                    <a:pt x="1373" y="195"/>
                  </a:lnTo>
                  <a:lnTo>
                    <a:pt x="1367" y="227"/>
                  </a:lnTo>
                  <a:lnTo>
                    <a:pt x="1355" y="256"/>
                  </a:lnTo>
                  <a:lnTo>
                    <a:pt x="1337" y="281"/>
                  </a:lnTo>
                  <a:lnTo>
                    <a:pt x="1315" y="303"/>
                  </a:lnTo>
                  <a:lnTo>
                    <a:pt x="1289" y="319"/>
                  </a:lnTo>
                  <a:lnTo>
                    <a:pt x="1261" y="332"/>
                  </a:lnTo>
                  <a:lnTo>
                    <a:pt x="1231" y="342"/>
                  </a:lnTo>
                  <a:lnTo>
                    <a:pt x="1198" y="347"/>
                  </a:lnTo>
                  <a:lnTo>
                    <a:pt x="1165" y="351"/>
                  </a:lnTo>
                  <a:lnTo>
                    <a:pt x="1188" y="324"/>
                  </a:lnTo>
                  <a:lnTo>
                    <a:pt x="1206" y="293"/>
                  </a:lnTo>
                  <a:lnTo>
                    <a:pt x="1220" y="256"/>
                  </a:lnTo>
                  <a:lnTo>
                    <a:pt x="1220" y="251"/>
                  </a:lnTo>
                  <a:lnTo>
                    <a:pt x="1220" y="248"/>
                  </a:lnTo>
                  <a:lnTo>
                    <a:pt x="1216" y="245"/>
                  </a:lnTo>
                  <a:lnTo>
                    <a:pt x="1213" y="243"/>
                  </a:lnTo>
                  <a:lnTo>
                    <a:pt x="1210" y="242"/>
                  </a:lnTo>
                  <a:lnTo>
                    <a:pt x="1205" y="242"/>
                  </a:lnTo>
                  <a:lnTo>
                    <a:pt x="1201" y="243"/>
                  </a:lnTo>
                  <a:lnTo>
                    <a:pt x="1198" y="247"/>
                  </a:lnTo>
                  <a:lnTo>
                    <a:pt x="1196" y="250"/>
                  </a:lnTo>
                  <a:lnTo>
                    <a:pt x="1183" y="286"/>
                  </a:lnTo>
                  <a:lnTo>
                    <a:pt x="1163" y="316"/>
                  </a:lnTo>
                  <a:lnTo>
                    <a:pt x="1140" y="339"/>
                  </a:lnTo>
                  <a:lnTo>
                    <a:pt x="1114" y="357"/>
                  </a:lnTo>
                  <a:lnTo>
                    <a:pt x="1084" y="370"/>
                  </a:lnTo>
                  <a:lnTo>
                    <a:pt x="1051" y="379"/>
                  </a:lnTo>
                  <a:lnTo>
                    <a:pt x="1018" y="380"/>
                  </a:lnTo>
                  <a:lnTo>
                    <a:pt x="983" y="377"/>
                  </a:lnTo>
                  <a:lnTo>
                    <a:pt x="947" y="369"/>
                  </a:lnTo>
                  <a:lnTo>
                    <a:pt x="967" y="337"/>
                  </a:lnTo>
                  <a:lnTo>
                    <a:pt x="983" y="301"/>
                  </a:lnTo>
                  <a:lnTo>
                    <a:pt x="983" y="296"/>
                  </a:lnTo>
                  <a:lnTo>
                    <a:pt x="983" y="293"/>
                  </a:lnTo>
                  <a:lnTo>
                    <a:pt x="980" y="289"/>
                  </a:lnTo>
                  <a:lnTo>
                    <a:pt x="977" y="288"/>
                  </a:lnTo>
                  <a:lnTo>
                    <a:pt x="973" y="286"/>
                  </a:lnTo>
                  <a:lnTo>
                    <a:pt x="968" y="286"/>
                  </a:lnTo>
                  <a:lnTo>
                    <a:pt x="965" y="288"/>
                  </a:lnTo>
                  <a:lnTo>
                    <a:pt x="962" y="289"/>
                  </a:lnTo>
                  <a:lnTo>
                    <a:pt x="960" y="294"/>
                  </a:lnTo>
                  <a:lnTo>
                    <a:pt x="945" y="327"/>
                  </a:lnTo>
                  <a:lnTo>
                    <a:pt x="927" y="354"/>
                  </a:lnTo>
                  <a:lnTo>
                    <a:pt x="906" y="377"/>
                  </a:lnTo>
                  <a:lnTo>
                    <a:pt x="881" y="394"/>
                  </a:lnTo>
                  <a:lnTo>
                    <a:pt x="851" y="407"/>
                  </a:lnTo>
                  <a:lnTo>
                    <a:pt x="820" y="415"/>
                  </a:lnTo>
                  <a:lnTo>
                    <a:pt x="785" y="418"/>
                  </a:lnTo>
                  <a:lnTo>
                    <a:pt x="749" y="418"/>
                  </a:lnTo>
                  <a:lnTo>
                    <a:pt x="714" y="413"/>
                  </a:lnTo>
                  <a:lnTo>
                    <a:pt x="679" y="410"/>
                  </a:lnTo>
                  <a:lnTo>
                    <a:pt x="645" y="408"/>
                  </a:lnTo>
                  <a:lnTo>
                    <a:pt x="608" y="415"/>
                  </a:lnTo>
                  <a:lnTo>
                    <a:pt x="579" y="427"/>
                  </a:lnTo>
                  <a:lnTo>
                    <a:pt x="554" y="443"/>
                  </a:lnTo>
                  <a:lnTo>
                    <a:pt x="534" y="465"/>
                  </a:lnTo>
                  <a:lnTo>
                    <a:pt x="518" y="489"/>
                  </a:lnTo>
                  <a:lnTo>
                    <a:pt x="503" y="516"/>
                  </a:lnTo>
                  <a:lnTo>
                    <a:pt x="501" y="517"/>
                  </a:lnTo>
                  <a:lnTo>
                    <a:pt x="499" y="521"/>
                  </a:lnTo>
                  <a:lnTo>
                    <a:pt x="488" y="544"/>
                  </a:lnTo>
                  <a:lnTo>
                    <a:pt x="481" y="569"/>
                  </a:lnTo>
                  <a:lnTo>
                    <a:pt x="465" y="612"/>
                  </a:lnTo>
                  <a:lnTo>
                    <a:pt x="443" y="653"/>
                  </a:lnTo>
                  <a:lnTo>
                    <a:pt x="427" y="674"/>
                  </a:lnTo>
                  <a:lnTo>
                    <a:pt x="404" y="693"/>
                  </a:lnTo>
                  <a:lnTo>
                    <a:pt x="380" y="707"/>
                  </a:lnTo>
                  <a:lnTo>
                    <a:pt x="356" y="719"/>
                  </a:lnTo>
                  <a:lnTo>
                    <a:pt x="331" y="732"/>
                  </a:lnTo>
                  <a:lnTo>
                    <a:pt x="308" y="747"/>
                  </a:lnTo>
                  <a:lnTo>
                    <a:pt x="308" y="747"/>
                  </a:lnTo>
                  <a:lnTo>
                    <a:pt x="275" y="754"/>
                  </a:lnTo>
                  <a:lnTo>
                    <a:pt x="238" y="755"/>
                  </a:lnTo>
                  <a:lnTo>
                    <a:pt x="204" y="752"/>
                  </a:lnTo>
                  <a:lnTo>
                    <a:pt x="171" y="745"/>
                  </a:lnTo>
                  <a:lnTo>
                    <a:pt x="139" y="734"/>
                  </a:lnTo>
                  <a:lnTo>
                    <a:pt x="111" y="717"/>
                  </a:lnTo>
                  <a:lnTo>
                    <a:pt x="108" y="714"/>
                  </a:lnTo>
                  <a:lnTo>
                    <a:pt x="103" y="714"/>
                  </a:lnTo>
                  <a:lnTo>
                    <a:pt x="100" y="716"/>
                  </a:lnTo>
                  <a:lnTo>
                    <a:pt x="95" y="717"/>
                  </a:lnTo>
                  <a:lnTo>
                    <a:pt x="93" y="719"/>
                  </a:lnTo>
                  <a:lnTo>
                    <a:pt x="91" y="724"/>
                  </a:lnTo>
                  <a:lnTo>
                    <a:pt x="90" y="727"/>
                  </a:lnTo>
                  <a:lnTo>
                    <a:pt x="91" y="731"/>
                  </a:lnTo>
                  <a:lnTo>
                    <a:pt x="95" y="734"/>
                  </a:lnTo>
                  <a:lnTo>
                    <a:pt x="128" y="755"/>
                  </a:lnTo>
                  <a:lnTo>
                    <a:pt x="162" y="769"/>
                  </a:lnTo>
                  <a:lnTo>
                    <a:pt x="200" y="777"/>
                  </a:lnTo>
                  <a:lnTo>
                    <a:pt x="240" y="778"/>
                  </a:lnTo>
                  <a:lnTo>
                    <a:pt x="278" y="777"/>
                  </a:lnTo>
                  <a:lnTo>
                    <a:pt x="273" y="785"/>
                  </a:lnTo>
                  <a:lnTo>
                    <a:pt x="268" y="793"/>
                  </a:lnTo>
                  <a:lnTo>
                    <a:pt x="265" y="802"/>
                  </a:lnTo>
                  <a:lnTo>
                    <a:pt x="255" y="840"/>
                  </a:lnTo>
                  <a:lnTo>
                    <a:pt x="253" y="879"/>
                  </a:lnTo>
                  <a:lnTo>
                    <a:pt x="260" y="919"/>
                  </a:lnTo>
                  <a:lnTo>
                    <a:pt x="273" y="955"/>
                  </a:lnTo>
                  <a:lnTo>
                    <a:pt x="276" y="960"/>
                  </a:lnTo>
                  <a:lnTo>
                    <a:pt x="280" y="962"/>
                  </a:lnTo>
                  <a:lnTo>
                    <a:pt x="283" y="962"/>
                  </a:lnTo>
                  <a:lnTo>
                    <a:pt x="286" y="962"/>
                  </a:lnTo>
                  <a:lnTo>
                    <a:pt x="291" y="960"/>
                  </a:lnTo>
                  <a:lnTo>
                    <a:pt x="293" y="957"/>
                  </a:lnTo>
                  <a:lnTo>
                    <a:pt x="294" y="952"/>
                  </a:lnTo>
                  <a:lnTo>
                    <a:pt x="296" y="949"/>
                  </a:lnTo>
                  <a:lnTo>
                    <a:pt x="294" y="944"/>
                  </a:lnTo>
                  <a:lnTo>
                    <a:pt x="285" y="916"/>
                  </a:lnTo>
                  <a:lnTo>
                    <a:pt x="278" y="886"/>
                  </a:lnTo>
                  <a:lnTo>
                    <a:pt x="278" y="854"/>
                  </a:lnTo>
                  <a:lnTo>
                    <a:pt x="283" y="825"/>
                  </a:lnTo>
                  <a:lnTo>
                    <a:pt x="294" y="797"/>
                  </a:lnTo>
                  <a:lnTo>
                    <a:pt x="311" y="772"/>
                  </a:lnTo>
                  <a:lnTo>
                    <a:pt x="314" y="770"/>
                  </a:lnTo>
                  <a:lnTo>
                    <a:pt x="318" y="770"/>
                  </a:lnTo>
                  <a:lnTo>
                    <a:pt x="319" y="767"/>
                  </a:lnTo>
                  <a:lnTo>
                    <a:pt x="321" y="764"/>
                  </a:lnTo>
                  <a:lnTo>
                    <a:pt x="323" y="760"/>
                  </a:lnTo>
                  <a:lnTo>
                    <a:pt x="341" y="749"/>
                  </a:lnTo>
                  <a:lnTo>
                    <a:pt x="361" y="742"/>
                  </a:lnTo>
                  <a:lnTo>
                    <a:pt x="394" y="729"/>
                  </a:lnTo>
                  <a:lnTo>
                    <a:pt x="422" y="711"/>
                  </a:lnTo>
                  <a:lnTo>
                    <a:pt x="446" y="686"/>
                  </a:lnTo>
                  <a:lnTo>
                    <a:pt x="466" y="660"/>
                  </a:lnTo>
                  <a:lnTo>
                    <a:pt x="483" y="628"/>
                  </a:lnTo>
                  <a:lnTo>
                    <a:pt x="496" y="674"/>
                  </a:lnTo>
                  <a:lnTo>
                    <a:pt x="519" y="717"/>
                  </a:lnTo>
                  <a:lnTo>
                    <a:pt x="549" y="755"/>
                  </a:lnTo>
                  <a:lnTo>
                    <a:pt x="552" y="759"/>
                  </a:lnTo>
                  <a:lnTo>
                    <a:pt x="557" y="759"/>
                  </a:lnTo>
                  <a:lnTo>
                    <a:pt x="560" y="759"/>
                  </a:lnTo>
                  <a:lnTo>
                    <a:pt x="564" y="757"/>
                  </a:lnTo>
                  <a:lnTo>
                    <a:pt x="567" y="754"/>
                  </a:lnTo>
                  <a:lnTo>
                    <a:pt x="569" y="750"/>
                  </a:lnTo>
                  <a:lnTo>
                    <a:pt x="569" y="745"/>
                  </a:lnTo>
                  <a:lnTo>
                    <a:pt x="569" y="742"/>
                  </a:lnTo>
                  <a:lnTo>
                    <a:pt x="565" y="737"/>
                  </a:lnTo>
                  <a:lnTo>
                    <a:pt x="544" y="711"/>
                  </a:lnTo>
                  <a:lnTo>
                    <a:pt x="526" y="681"/>
                  </a:lnTo>
                  <a:lnTo>
                    <a:pt x="513" y="650"/>
                  </a:lnTo>
                  <a:lnTo>
                    <a:pt x="504" y="615"/>
                  </a:lnTo>
                  <a:lnTo>
                    <a:pt x="504" y="582"/>
                  </a:lnTo>
                  <a:lnTo>
                    <a:pt x="513" y="547"/>
                  </a:lnTo>
                  <a:lnTo>
                    <a:pt x="516" y="542"/>
                  </a:lnTo>
                  <a:lnTo>
                    <a:pt x="521" y="532"/>
                  </a:lnTo>
                  <a:lnTo>
                    <a:pt x="521" y="531"/>
                  </a:lnTo>
                  <a:lnTo>
                    <a:pt x="539" y="503"/>
                  </a:lnTo>
                  <a:lnTo>
                    <a:pt x="559" y="476"/>
                  </a:lnTo>
                  <a:lnTo>
                    <a:pt x="585" y="455"/>
                  </a:lnTo>
                  <a:lnTo>
                    <a:pt x="615" y="438"/>
                  </a:lnTo>
                  <a:lnTo>
                    <a:pt x="645" y="430"/>
                  </a:lnTo>
                  <a:lnTo>
                    <a:pt x="676" y="430"/>
                  </a:lnTo>
                  <a:lnTo>
                    <a:pt x="707" y="433"/>
                  </a:lnTo>
                  <a:lnTo>
                    <a:pt x="741" y="437"/>
                  </a:lnTo>
                  <a:lnTo>
                    <a:pt x="774" y="441"/>
                  </a:lnTo>
                  <a:lnTo>
                    <a:pt x="803" y="441"/>
                  </a:lnTo>
                  <a:lnTo>
                    <a:pt x="840" y="437"/>
                  </a:lnTo>
                  <a:lnTo>
                    <a:pt x="873" y="427"/>
                  </a:lnTo>
                  <a:lnTo>
                    <a:pt x="902" y="410"/>
                  </a:lnTo>
                  <a:lnTo>
                    <a:pt x="929" y="389"/>
                  </a:lnTo>
                  <a:lnTo>
                    <a:pt x="973" y="400"/>
                  </a:lnTo>
                  <a:lnTo>
                    <a:pt x="1018" y="405"/>
                  </a:lnTo>
                  <a:lnTo>
                    <a:pt x="1061" y="402"/>
                  </a:lnTo>
                  <a:lnTo>
                    <a:pt x="1101" y="390"/>
                  </a:lnTo>
                  <a:lnTo>
                    <a:pt x="1137" y="372"/>
                  </a:lnTo>
                  <a:lnTo>
                    <a:pt x="1139" y="374"/>
                  </a:lnTo>
                  <a:lnTo>
                    <a:pt x="1140" y="374"/>
                  </a:lnTo>
                  <a:lnTo>
                    <a:pt x="1190" y="374"/>
                  </a:lnTo>
                  <a:lnTo>
                    <a:pt x="1238" y="365"/>
                  </a:lnTo>
                  <a:lnTo>
                    <a:pt x="1279" y="351"/>
                  </a:lnTo>
                  <a:lnTo>
                    <a:pt x="1317" y="329"/>
                  </a:lnTo>
                  <a:lnTo>
                    <a:pt x="1348" y="301"/>
                  </a:lnTo>
                  <a:lnTo>
                    <a:pt x="1372" y="266"/>
                  </a:lnTo>
                  <a:lnTo>
                    <a:pt x="1372" y="271"/>
                  </a:lnTo>
                  <a:lnTo>
                    <a:pt x="1373" y="275"/>
                  </a:lnTo>
                  <a:lnTo>
                    <a:pt x="1377" y="278"/>
                  </a:lnTo>
                  <a:lnTo>
                    <a:pt x="1380" y="280"/>
                  </a:lnTo>
                  <a:lnTo>
                    <a:pt x="1418" y="291"/>
                  </a:lnTo>
                  <a:lnTo>
                    <a:pt x="1459" y="296"/>
                  </a:lnTo>
                  <a:lnTo>
                    <a:pt x="1499" y="298"/>
                  </a:lnTo>
                  <a:lnTo>
                    <a:pt x="1540" y="296"/>
                  </a:lnTo>
                  <a:lnTo>
                    <a:pt x="1581" y="291"/>
                  </a:lnTo>
                  <a:lnTo>
                    <a:pt x="1557" y="313"/>
                  </a:lnTo>
                  <a:lnTo>
                    <a:pt x="1537" y="337"/>
                  </a:lnTo>
                  <a:lnTo>
                    <a:pt x="1522" y="364"/>
                  </a:lnTo>
                  <a:lnTo>
                    <a:pt x="1514" y="394"/>
                  </a:lnTo>
                  <a:lnTo>
                    <a:pt x="1509" y="423"/>
                  </a:lnTo>
                  <a:lnTo>
                    <a:pt x="1491" y="453"/>
                  </a:lnTo>
                  <a:lnTo>
                    <a:pt x="1467" y="481"/>
                  </a:lnTo>
                  <a:lnTo>
                    <a:pt x="1441" y="503"/>
                  </a:lnTo>
                  <a:lnTo>
                    <a:pt x="1410" y="521"/>
                  </a:lnTo>
                  <a:lnTo>
                    <a:pt x="1377" y="531"/>
                  </a:lnTo>
                  <a:lnTo>
                    <a:pt x="1340" y="532"/>
                  </a:lnTo>
                  <a:lnTo>
                    <a:pt x="1335" y="534"/>
                  </a:lnTo>
                  <a:lnTo>
                    <a:pt x="1332" y="536"/>
                  </a:lnTo>
                  <a:lnTo>
                    <a:pt x="1330" y="539"/>
                  </a:lnTo>
                  <a:lnTo>
                    <a:pt x="1329" y="542"/>
                  </a:lnTo>
                  <a:lnTo>
                    <a:pt x="1329" y="547"/>
                  </a:lnTo>
                  <a:lnTo>
                    <a:pt x="1330" y="551"/>
                  </a:lnTo>
                  <a:lnTo>
                    <a:pt x="1332" y="554"/>
                  </a:lnTo>
                  <a:lnTo>
                    <a:pt x="1335" y="555"/>
                  </a:lnTo>
                  <a:lnTo>
                    <a:pt x="1340" y="557"/>
                  </a:lnTo>
                  <a:lnTo>
                    <a:pt x="1381" y="554"/>
                  </a:lnTo>
                  <a:lnTo>
                    <a:pt x="1419" y="542"/>
                  </a:lnTo>
                  <a:lnTo>
                    <a:pt x="1454" y="524"/>
                  </a:lnTo>
                  <a:lnTo>
                    <a:pt x="1484" y="499"/>
                  </a:lnTo>
                  <a:lnTo>
                    <a:pt x="1509" y="468"/>
                  </a:lnTo>
                  <a:lnTo>
                    <a:pt x="1515" y="499"/>
                  </a:lnTo>
                  <a:lnTo>
                    <a:pt x="1525" y="529"/>
                  </a:lnTo>
                  <a:lnTo>
                    <a:pt x="1510" y="575"/>
                  </a:lnTo>
                  <a:lnTo>
                    <a:pt x="1502" y="622"/>
                  </a:lnTo>
                  <a:lnTo>
                    <a:pt x="1502" y="668"/>
                  </a:lnTo>
                  <a:lnTo>
                    <a:pt x="1510" y="712"/>
                  </a:lnTo>
                  <a:lnTo>
                    <a:pt x="1527" y="755"/>
                  </a:lnTo>
                  <a:lnTo>
                    <a:pt x="1495" y="775"/>
                  </a:lnTo>
                  <a:lnTo>
                    <a:pt x="1464" y="793"/>
                  </a:lnTo>
                  <a:lnTo>
                    <a:pt x="1431" y="805"/>
                  </a:lnTo>
                  <a:lnTo>
                    <a:pt x="1398" y="812"/>
                  </a:lnTo>
                  <a:lnTo>
                    <a:pt x="1363" y="810"/>
                  </a:lnTo>
                  <a:lnTo>
                    <a:pt x="1330" y="800"/>
                  </a:lnTo>
                  <a:lnTo>
                    <a:pt x="1297" y="780"/>
                  </a:lnTo>
                  <a:lnTo>
                    <a:pt x="1276" y="759"/>
                  </a:lnTo>
                  <a:lnTo>
                    <a:pt x="1256" y="736"/>
                  </a:lnTo>
                  <a:lnTo>
                    <a:pt x="1241" y="711"/>
                  </a:lnTo>
                  <a:lnTo>
                    <a:pt x="1239" y="706"/>
                  </a:lnTo>
                  <a:lnTo>
                    <a:pt x="1236" y="704"/>
                  </a:lnTo>
                  <a:lnTo>
                    <a:pt x="1231" y="704"/>
                  </a:lnTo>
                  <a:lnTo>
                    <a:pt x="1228" y="704"/>
                  </a:lnTo>
                  <a:lnTo>
                    <a:pt x="1225" y="707"/>
                  </a:lnTo>
                  <a:lnTo>
                    <a:pt x="1221" y="709"/>
                  </a:lnTo>
                  <a:lnTo>
                    <a:pt x="1220" y="714"/>
                  </a:lnTo>
                  <a:lnTo>
                    <a:pt x="1220" y="717"/>
                  </a:lnTo>
                  <a:lnTo>
                    <a:pt x="1221" y="722"/>
                  </a:lnTo>
                  <a:lnTo>
                    <a:pt x="1238" y="752"/>
                  </a:lnTo>
                  <a:lnTo>
                    <a:pt x="1261" y="778"/>
                  </a:lnTo>
                  <a:lnTo>
                    <a:pt x="1286" y="802"/>
                  </a:lnTo>
                  <a:lnTo>
                    <a:pt x="1315" y="820"/>
                  </a:lnTo>
                  <a:lnTo>
                    <a:pt x="1324" y="825"/>
                  </a:lnTo>
                  <a:lnTo>
                    <a:pt x="1332" y="828"/>
                  </a:lnTo>
                  <a:lnTo>
                    <a:pt x="1320" y="836"/>
                  </a:lnTo>
                  <a:lnTo>
                    <a:pt x="1289" y="851"/>
                  </a:lnTo>
                  <a:lnTo>
                    <a:pt x="1258" y="863"/>
                  </a:lnTo>
                  <a:lnTo>
                    <a:pt x="1225" y="868"/>
                  </a:lnTo>
                  <a:lnTo>
                    <a:pt x="1193" y="868"/>
                  </a:lnTo>
                  <a:lnTo>
                    <a:pt x="1160" y="859"/>
                  </a:lnTo>
                  <a:lnTo>
                    <a:pt x="1127" y="841"/>
                  </a:lnTo>
                  <a:lnTo>
                    <a:pt x="1102" y="821"/>
                  </a:lnTo>
                  <a:lnTo>
                    <a:pt x="1082" y="797"/>
                  </a:lnTo>
                  <a:lnTo>
                    <a:pt x="1066" y="770"/>
                  </a:lnTo>
                  <a:lnTo>
                    <a:pt x="1063" y="767"/>
                  </a:lnTo>
                  <a:lnTo>
                    <a:pt x="1059" y="764"/>
                  </a:lnTo>
                  <a:lnTo>
                    <a:pt x="1056" y="764"/>
                  </a:lnTo>
                  <a:lnTo>
                    <a:pt x="1053" y="765"/>
                  </a:lnTo>
                  <a:lnTo>
                    <a:pt x="1049" y="767"/>
                  </a:lnTo>
                  <a:lnTo>
                    <a:pt x="1046" y="770"/>
                  </a:lnTo>
                  <a:lnTo>
                    <a:pt x="1044" y="774"/>
                  </a:lnTo>
                  <a:lnTo>
                    <a:pt x="1044" y="778"/>
                  </a:lnTo>
                  <a:lnTo>
                    <a:pt x="1044" y="782"/>
                  </a:lnTo>
                  <a:lnTo>
                    <a:pt x="1066" y="818"/>
                  </a:lnTo>
                  <a:lnTo>
                    <a:pt x="1091" y="846"/>
                  </a:lnTo>
                  <a:lnTo>
                    <a:pt x="1120" y="866"/>
                  </a:lnTo>
                  <a:lnTo>
                    <a:pt x="1150" y="879"/>
                  </a:lnTo>
                  <a:lnTo>
                    <a:pt x="1122" y="904"/>
                  </a:lnTo>
                  <a:lnTo>
                    <a:pt x="1092" y="926"/>
                  </a:lnTo>
                  <a:lnTo>
                    <a:pt x="1061" y="942"/>
                  </a:lnTo>
                  <a:lnTo>
                    <a:pt x="1028" y="952"/>
                  </a:lnTo>
                  <a:lnTo>
                    <a:pt x="993" y="957"/>
                  </a:lnTo>
                  <a:lnTo>
                    <a:pt x="959" y="952"/>
                  </a:lnTo>
                  <a:lnTo>
                    <a:pt x="922" y="939"/>
                  </a:lnTo>
                  <a:lnTo>
                    <a:pt x="894" y="922"/>
                  </a:lnTo>
                  <a:lnTo>
                    <a:pt x="869" y="901"/>
                  </a:lnTo>
                  <a:lnTo>
                    <a:pt x="850" y="876"/>
                  </a:lnTo>
                  <a:lnTo>
                    <a:pt x="845" y="873"/>
                  </a:lnTo>
                  <a:lnTo>
                    <a:pt x="841" y="871"/>
                  </a:lnTo>
                  <a:lnTo>
                    <a:pt x="838" y="871"/>
                  </a:lnTo>
                  <a:lnTo>
                    <a:pt x="833" y="871"/>
                  </a:lnTo>
                  <a:lnTo>
                    <a:pt x="830" y="874"/>
                  </a:lnTo>
                  <a:lnTo>
                    <a:pt x="828" y="876"/>
                  </a:lnTo>
                  <a:lnTo>
                    <a:pt x="826" y="879"/>
                  </a:lnTo>
                  <a:lnTo>
                    <a:pt x="826" y="884"/>
                  </a:lnTo>
                  <a:lnTo>
                    <a:pt x="828" y="888"/>
                  </a:lnTo>
                  <a:lnTo>
                    <a:pt x="853" y="917"/>
                  </a:lnTo>
                  <a:lnTo>
                    <a:pt x="883" y="942"/>
                  </a:lnTo>
                  <a:lnTo>
                    <a:pt x="914" y="962"/>
                  </a:lnTo>
                  <a:lnTo>
                    <a:pt x="881" y="993"/>
                  </a:lnTo>
                  <a:lnTo>
                    <a:pt x="845" y="1015"/>
                  </a:lnTo>
                  <a:lnTo>
                    <a:pt x="807" y="1026"/>
                  </a:lnTo>
                  <a:lnTo>
                    <a:pt x="767" y="1030"/>
                  </a:lnTo>
                  <a:lnTo>
                    <a:pt x="727" y="1025"/>
                  </a:lnTo>
                  <a:lnTo>
                    <a:pt x="688" y="1011"/>
                  </a:lnTo>
                  <a:lnTo>
                    <a:pt x="650" y="990"/>
                  </a:lnTo>
                  <a:lnTo>
                    <a:pt x="613" y="962"/>
                  </a:lnTo>
                  <a:lnTo>
                    <a:pt x="608" y="959"/>
                  </a:lnTo>
                  <a:lnTo>
                    <a:pt x="605" y="959"/>
                  </a:lnTo>
                  <a:lnTo>
                    <a:pt x="600" y="959"/>
                  </a:lnTo>
                  <a:lnTo>
                    <a:pt x="597" y="962"/>
                  </a:lnTo>
                  <a:lnTo>
                    <a:pt x="593" y="965"/>
                  </a:lnTo>
                  <a:lnTo>
                    <a:pt x="592" y="970"/>
                  </a:lnTo>
                  <a:lnTo>
                    <a:pt x="593" y="973"/>
                  </a:lnTo>
                  <a:lnTo>
                    <a:pt x="597" y="978"/>
                  </a:lnTo>
                  <a:lnTo>
                    <a:pt x="633" y="1008"/>
                  </a:lnTo>
                  <a:lnTo>
                    <a:pt x="673" y="1031"/>
                  </a:lnTo>
                  <a:lnTo>
                    <a:pt x="712" y="1046"/>
                  </a:lnTo>
                  <a:lnTo>
                    <a:pt x="678" y="1078"/>
                  </a:lnTo>
                  <a:lnTo>
                    <a:pt x="641" y="1101"/>
                  </a:lnTo>
                  <a:lnTo>
                    <a:pt x="602" y="1116"/>
                  </a:lnTo>
                  <a:lnTo>
                    <a:pt x="560" y="1122"/>
                  </a:lnTo>
                  <a:lnTo>
                    <a:pt x="521" y="1120"/>
                  </a:lnTo>
                  <a:lnTo>
                    <a:pt x="480" y="1112"/>
                  </a:lnTo>
                  <a:lnTo>
                    <a:pt x="440" y="1094"/>
                  </a:lnTo>
                  <a:lnTo>
                    <a:pt x="402" y="1068"/>
                  </a:lnTo>
                  <a:lnTo>
                    <a:pt x="432" y="1043"/>
                  </a:lnTo>
                  <a:lnTo>
                    <a:pt x="456" y="1013"/>
                  </a:lnTo>
                  <a:lnTo>
                    <a:pt x="475" y="978"/>
                  </a:lnTo>
                  <a:lnTo>
                    <a:pt x="486" y="940"/>
                  </a:lnTo>
                  <a:lnTo>
                    <a:pt x="489" y="899"/>
                  </a:lnTo>
                  <a:lnTo>
                    <a:pt x="526" y="907"/>
                  </a:lnTo>
                  <a:lnTo>
                    <a:pt x="564" y="909"/>
                  </a:lnTo>
                  <a:lnTo>
                    <a:pt x="600" y="904"/>
                  </a:lnTo>
                  <a:lnTo>
                    <a:pt x="636" y="892"/>
                  </a:lnTo>
                  <a:lnTo>
                    <a:pt x="663" y="879"/>
                  </a:lnTo>
                  <a:lnTo>
                    <a:pt x="688" y="863"/>
                  </a:lnTo>
                  <a:lnTo>
                    <a:pt x="711" y="843"/>
                  </a:lnTo>
                  <a:lnTo>
                    <a:pt x="731" y="821"/>
                  </a:lnTo>
                  <a:lnTo>
                    <a:pt x="747" y="795"/>
                  </a:lnTo>
                  <a:lnTo>
                    <a:pt x="757" y="769"/>
                  </a:lnTo>
                  <a:lnTo>
                    <a:pt x="760" y="739"/>
                  </a:lnTo>
                  <a:lnTo>
                    <a:pt x="774" y="744"/>
                  </a:lnTo>
                  <a:lnTo>
                    <a:pt x="787" y="749"/>
                  </a:lnTo>
                  <a:lnTo>
                    <a:pt x="821" y="755"/>
                  </a:lnTo>
                  <a:lnTo>
                    <a:pt x="858" y="755"/>
                  </a:lnTo>
                  <a:lnTo>
                    <a:pt x="892" y="749"/>
                  </a:lnTo>
                  <a:lnTo>
                    <a:pt x="927" y="737"/>
                  </a:lnTo>
                  <a:lnTo>
                    <a:pt x="960" y="719"/>
                  </a:lnTo>
                  <a:lnTo>
                    <a:pt x="987" y="696"/>
                  </a:lnTo>
                  <a:lnTo>
                    <a:pt x="1010" y="669"/>
                  </a:lnTo>
                  <a:lnTo>
                    <a:pt x="1025" y="636"/>
                  </a:lnTo>
                  <a:lnTo>
                    <a:pt x="1066" y="643"/>
                  </a:lnTo>
                  <a:lnTo>
                    <a:pt x="1106" y="643"/>
                  </a:lnTo>
                  <a:lnTo>
                    <a:pt x="1144" y="636"/>
                  </a:lnTo>
                  <a:lnTo>
                    <a:pt x="1178" y="623"/>
                  </a:lnTo>
                  <a:lnTo>
                    <a:pt x="1210" y="603"/>
                  </a:lnTo>
                  <a:lnTo>
                    <a:pt x="1211" y="603"/>
                  </a:lnTo>
                  <a:lnTo>
                    <a:pt x="1215" y="602"/>
                  </a:lnTo>
                  <a:lnTo>
                    <a:pt x="1238" y="593"/>
                  </a:lnTo>
                  <a:lnTo>
                    <a:pt x="1259" y="593"/>
                  </a:lnTo>
                  <a:lnTo>
                    <a:pt x="1282" y="600"/>
                  </a:lnTo>
                  <a:lnTo>
                    <a:pt x="1304" y="612"/>
                  </a:lnTo>
                  <a:lnTo>
                    <a:pt x="1324" y="625"/>
                  </a:lnTo>
                  <a:lnTo>
                    <a:pt x="1340" y="640"/>
                  </a:lnTo>
                  <a:lnTo>
                    <a:pt x="1345" y="643"/>
                  </a:lnTo>
                  <a:lnTo>
                    <a:pt x="1350" y="643"/>
                  </a:lnTo>
                  <a:lnTo>
                    <a:pt x="1353" y="643"/>
                  </a:lnTo>
                  <a:lnTo>
                    <a:pt x="1358" y="640"/>
                  </a:lnTo>
                  <a:lnTo>
                    <a:pt x="1360" y="636"/>
                  </a:lnTo>
                  <a:lnTo>
                    <a:pt x="1362" y="631"/>
                  </a:lnTo>
                  <a:lnTo>
                    <a:pt x="1360" y="628"/>
                  </a:lnTo>
                  <a:lnTo>
                    <a:pt x="1358" y="623"/>
                  </a:lnTo>
                  <a:lnTo>
                    <a:pt x="1335" y="603"/>
                  </a:lnTo>
                  <a:lnTo>
                    <a:pt x="1309" y="585"/>
                  </a:lnTo>
                  <a:lnTo>
                    <a:pt x="1281" y="574"/>
                  </a:lnTo>
                  <a:lnTo>
                    <a:pt x="1251" y="567"/>
                  </a:lnTo>
                  <a:lnTo>
                    <a:pt x="1281" y="531"/>
                  </a:lnTo>
                  <a:lnTo>
                    <a:pt x="1307" y="489"/>
                  </a:lnTo>
                  <a:lnTo>
                    <a:pt x="1330" y="445"/>
                  </a:lnTo>
                  <a:lnTo>
                    <a:pt x="1330" y="440"/>
                  </a:lnTo>
                  <a:lnTo>
                    <a:pt x="1330" y="437"/>
                  </a:lnTo>
                  <a:lnTo>
                    <a:pt x="1329" y="432"/>
                  </a:lnTo>
                  <a:lnTo>
                    <a:pt x="1325" y="430"/>
                  </a:lnTo>
                  <a:lnTo>
                    <a:pt x="1322" y="427"/>
                  </a:lnTo>
                  <a:lnTo>
                    <a:pt x="1319" y="427"/>
                  </a:lnTo>
                  <a:lnTo>
                    <a:pt x="1315" y="427"/>
                  </a:lnTo>
                  <a:lnTo>
                    <a:pt x="1312" y="428"/>
                  </a:lnTo>
                  <a:lnTo>
                    <a:pt x="1309" y="433"/>
                  </a:lnTo>
                  <a:lnTo>
                    <a:pt x="1291" y="470"/>
                  </a:lnTo>
                  <a:lnTo>
                    <a:pt x="1269" y="504"/>
                  </a:lnTo>
                  <a:lnTo>
                    <a:pt x="1246" y="536"/>
                  </a:lnTo>
                  <a:lnTo>
                    <a:pt x="1218" y="564"/>
                  </a:lnTo>
                  <a:lnTo>
                    <a:pt x="1188" y="587"/>
                  </a:lnTo>
                  <a:lnTo>
                    <a:pt x="1155" y="603"/>
                  </a:lnTo>
                  <a:lnTo>
                    <a:pt x="1119" y="615"/>
                  </a:lnTo>
                  <a:lnTo>
                    <a:pt x="1079" y="618"/>
                  </a:lnTo>
                  <a:lnTo>
                    <a:pt x="1036" y="615"/>
                  </a:lnTo>
                  <a:lnTo>
                    <a:pt x="990" y="603"/>
                  </a:lnTo>
                  <a:lnTo>
                    <a:pt x="944" y="584"/>
                  </a:lnTo>
                  <a:lnTo>
                    <a:pt x="902" y="557"/>
                  </a:lnTo>
                  <a:lnTo>
                    <a:pt x="897" y="555"/>
                  </a:lnTo>
                  <a:lnTo>
                    <a:pt x="894" y="555"/>
                  </a:lnTo>
                  <a:lnTo>
                    <a:pt x="891" y="557"/>
                  </a:lnTo>
                  <a:lnTo>
                    <a:pt x="888" y="560"/>
                  </a:lnTo>
                  <a:lnTo>
                    <a:pt x="886" y="564"/>
                  </a:lnTo>
                  <a:lnTo>
                    <a:pt x="884" y="567"/>
                  </a:lnTo>
                  <a:lnTo>
                    <a:pt x="884" y="572"/>
                  </a:lnTo>
                  <a:lnTo>
                    <a:pt x="886" y="575"/>
                  </a:lnTo>
                  <a:lnTo>
                    <a:pt x="889" y="579"/>
                  </a:lnTo>
                  <a:lnTo>
                    <a:pt x="924" y="600"/>
                  </a:lnTo>
                  <a:lnTo>
                    <a:pt x="962" y="618"/>
                  </a:lnTo>
                  <a:lnTo>
                    <a:pt x="1002" y="631"/>
                  </a:lnTo>
                  <a:lnTo>
                    <a:pt x="987" y="660"/>
                  </a:lnTo>
                  <a:lnTo>
                    <a:pt x="967" y="684"/>
                  </a:lnTo>
                  <a:lnTo>
                    <a:pt x="942" y="702"/>
                  </a:lnTo>
                  <a:lnTo>
                    <a:pt x="914" y="716"/>
                  </a:lnTo>
                  <a:lnTo>
                    <a:pt x="883" y="726"/>
                  </a:lnTo>
                  <a:lnTo>
                    <a:pt x="851" y="729"/>
                  </a:lnTo>
                  <a:lnTo>
                    <a:pt x="818" y="729"/>
                  </a:lnTo>
                  <a:lnTo>
                    <a:pt x="787" y="722"/>
                  </a:lnTo>
                  <a:lnTo>
                    <a:pt x="759" y="712"/>
                  </a:lnTo>
                  <a:lnTo>
                    <a:pt x="757" y="712"/>
                  </a:lnTo>
                  <a:lnTo>
                    <a:pt x="755" y="707"/>
                  </a:lnTo>
                  <a:lnTo>
                    <a:pt x="752" y="706"/>
                  </a:lnTo>
                  <a:lnTo>
                    <a:pt x="749" y="704"/>
                  </a:lnTo>
                  <a:lnTo>
                    <a:pt x="744" y="704"/>
                  </a:lnTo>
                  <a:lnTo>
                    <a:pt x="717" y="683"/>
                  </a:lnTo>
                  <a:lnTo>
                    <a:pt x="694" y="653"/>
                  </a:lnTo>
                  <a:lnTo>
                    <a:pt x="678" y="622"/>
                  </a:lnTo>
                  <a:lnTo>
                    <a:pt x="668" y="589"/>
                  </a:lnTo>
                  <a:lnTo>
                    <a:pt x="666" y="584"/>
                  </a:lnTo>
                  <a:lnTo>
                    <a:pt x="663" y="580"/>
                  </a:lnTo>
                  <a:lnTo>
                    <a:pt x="660" y="580"/>
                  </a:lnTo>
                  <a:lnTo>
                    <a:pt x="655" y="580"/>
                  </a:lnTo>
                  <a:lnTo>
                    <a:pt x="651" y="580"/>
                  </a:lnTo>
                  <a:lnTo>
                    <a:pt x="648" y="582"/>
                  </a:lnTo>
                  <a:lnTo>
                    <a:pt x="645" y="585"/>
                  </a:lnTo>
                  <a:lnTo>
                    <a:pt x="643" y="590"/>
                  </a:lnTo>
                  <a:lnTo>
                    <a:pt x="645" y="595"/>
                  </a:lnTo>
                  <a:lnTo>
                    <a:pt x="656" y="635"/>
                  </a:lnTo>
                  <a:lnTo>
                    <a:pt x="676" y="669"/>
                  </a:lnTo>
                  <a:lnTo>
                    <a:pt x="703" y="701"/>
                  </a:lnTo>
                  <a:lnTo>
                    <a:pt x="736" y="726"/>
                  </a:lnTo>
                  <a:lnTo>
                    <a:pt x="736" y="754"/>
                  </a:lnTo>
                  <a:lnTo>
                    <a:pt x="729" y="778"/>
                  </a:lnTo>
                  <a:lnTo>
                    <a:pt x="716" y="802"/>
                  </a:lnTo>
                  <a:lnTo>
                    <a:pt x="699" y="821"/>
                  </a:lnTo>
                  <a:lnTo>
                    <a:pt x="678" y="840"/>
                  </a:lnTo>
                  <a:lnTo>
                    <a:pt x="655" y="854"/>
                  </a:lnTo>
                  <a:lnTo>
                    <a:pt x="630" y="868"/>
                  </a:lnTo>
                  <a:lnTo>
                    <a:pt x="607" y="878"/>
                  </a:lnTo>
                  <a:lnTo>
                    <a:pt x="570" y="886"/>
                  </a:lnTo>
                  <a:lnTo>
                    <a:pt x="534" y="886"/>
                  </a:lnTo>
                  <a:lnTo>
                    <a:pt x="499" y="878"/>
                  </a:lnTo>
                  <a:lnTo>
                    <a:pt x="466" y="863"/>
                  </a:lnTo>
                  <a:lnTo>
                    <a:pt x="435" y="843"/>
                  </a:lnTo>
                  <a:lnTo>
                    <a:pt x="410" y="818"/>
                  </a:lnTo>
                  <a:lnTo>
                    <a:pt x="407" y="815"/>
                  </a:lnTo>
                  <a:lnTo>
                    <a:pt x="402" y="813"/>
                  </a:lnTo>
                  <a:lnTo>
                    <a:pt x="399" y="813"/>
                  </a:lnTo>
                  <a:lnTo>
                    <a:pt x="395" y="816"/>
                  </a:lnTo>
                  <a:lnTo>
                    <a:pt x="392" y="818"/>
                  </a:lnTo>
                  <a:lnTo>
                    <a:pt x="390" y="821"/>
                  </a:lnTo>
                  <a:lnTo>
                    <a:pt x="390" y="826"/>
                  </a:lnTo>
                  <a:lnTo>
                    <a:pt x="390" y="831"/>
                  </a:lnTo>
                  <a:lnTo>
                    <a:pt x="392" y="835"/>
                  </a:lnTo>
                  <a:lnTo>
                    <a:pt x="413" y="858"/>
                  </a:lnTo>
                  <a:lnTo>
                    <a:pt x="438" y="876"/>
                  </a:lnTo>
                  <a:lnTo>
                    <a:pt x="465" y="891"/>
                  </a:lnTo>
                  <a:lnTo>
                    <a:pt x="465" y="927"/>
                  </a:lnTo>
                  <a:lnTo>
                    <a:pt x="456" y="960"/>
                  </a:lnTo>
                  <a:lnTo>
                    <a:pt x="443" y="990"/>
                  </a:lnTo>
                  <a:lnTo>
                    <a:pt x="423" y="1016"/>
                  </a:lnTo>
                  <a:lnTo>
                    <a:pt x="400" y="1038"/>
                  </a:lnTo>
                  <a:lnTo>
                    <a:pt x="372" y="1054"/>
                  </a:lnTo>
                  <a:lnTo>
                    <a:pt x="342" y="1064"/>
                  </a:lnTo>
                  <a:lnTo>
                    <a:pt x="306" y="1066"/>
                  </a:lnTo>
                  <a:lnTo>
                    <a:pt x="273" y="1064"/>
                  </a:lnTo>
                  <a:lnTo>
                    <a:pt x="243" y="1058"/>
                  </a:lnTo>
                  <a:lnTo>
                    <a:pt x="217" y="1049"/>
                  </a:lnTo>
                  <a:lnTo>
                    <a:pt x="210" y="1046"/>
                  </a:lnTo>
                  <a:lnTo>
                    <a:pt x="184" y="1026"/>
                  </a:lnTo>
                  <a:lnTo>
                    <a:pt x="164" y="1003"/>
                  </a:lnTo>
                  <a:lnTo>
                    <a:pt x="147" y="975"/>
                  </a:lnTo>
                  <a:lnTo>
                    <a:pt x="138" y="945"/>
                  </a:lnTo>
                  <a:lnTo>
                    <a:pt x="133" y="914"/>
                  </a:lnTo>
                  <a:lnTo>
                    <a:pt x="131" y="881"/>
                  </a:lnTo>
                  <a:lnTo>
                    <a:pt x="134" y="850"/>
                  </a:lnTo>
                  <a:lnTo>
                    <a:pt x="143" y="818"/>
                  </a:lnTo>
                  <a:lnTo>
                    <a:pt x="143" y="815"/>
                  </a:lnTo>
                  <a:lnTo>
                    <a:pt x="143" y="810"/>
                  </a:lnTo>
                  <a:lnTo>
                    <a:pt x="139" y="807"/>
                  </a:lnTo>
                  <a:lnTo>
                    <a:pt x="136" y="805"/>
                  </a:lnTo>
                  <a:lnTo>
                    <a:pt x="133" y="803"/>
                  </a:lnTo>
                  <a:lnTo>
                    <a:pt x="128" y="805"/>
                  </a:lnTo>
                  <a:lnTo>
                    <a:pt x="124" y="805"/>
                  </a:lnTo>
                  <a:lnTo>
                    <a:pt x="121" y="808"/>
                  </a:lnTo>
                  <a:lnTo>
                    <a:pt x="119" y="812"/>
                  </a:lnTo>
                  <a:lnTo>
                    <a:pt x="109" y="856"/>
                  </a:lnTo>
                  <a:lnTo>
                    <a:pt x="106" y="901"/>
                  </a:lnTo>
                  <a:lnTo>
                    <a:pt x="113" y="942"/>
                  </a:lnTo>
                  <a:lnTo>
                    <a:pt x="106" y="926"/>
                  </a:lnTo>
                  <a:lnTo>
                    <a:pt x="103" y="912"/>
                  </a:lnTo>
                  <a:lnTo>
                    <a:pt x="101" y="904"/>
                  </a:lnTo>
                  <a:lnTo>
                    <a:pt x="100" y="901"/>
                  </a:lnTo>
                  <a:lnTo>
                    <a:pt x="98" y="901"/>
                  </a:lnTo>
                  <a:lnTo>
                    <a:pt x="90" y="901"/>
                  </a:lnTo>
                  <a:lnTo>
                    <a:pt x="80" y="896"/>
                  </a:lnTo>
                  <a:lnTo>
                    <a:pt x="67" y="889"/>
                  </a:lnTo>
                  <a:lnTo>
                    <a:pt x="52" y="876"/>
                  </a:lnTo>
                  <a:lnTo>
                    <a:pt x="35" y="858"/>
                  </a:lnTo>
                  <a:lnTo>
                    <a:pt x="20" y="830"/>
                  </a:lnTo>
                  <a:lnTo>
                    <a:pt x="7" y="793"/>
                  </a:lnTo>
                  <a:lnTo>
                    <a:pt x="0" y="757"/>
                  </a:lnTo>
                  <a:lnTo>
                    <a:pt x="2" y="724"/>
                  </a:lnTo>
                  <a:lnTo>
                    <a:pt x="10" y="693"/>
                  </a:lnTo>
                  <a:lnTo>
                    <a:pt x="24" y="665"/>
                  </a:lnTo>
                  <a:lnTo>
                    <a:pt x="40" y="640"/>
                  </a:lnTo>
                  <a:lnTo>
                    <a:pt x="55" y="620"/>
                  </a:lnTo>
                  <a:lnTo>
                    <a:pt x="70" y="605"/>
                  </a:lnTo>
                  <a:lnTo>
                    <a:pt x="80" y="595"/>
                  </a:lnTo>
                  <a:lnTo>
                    <a:pt x="91" y="635"/>
                  </a:lnTo>
                  <a:lnTo>
                    <a:pt x="93" y="640"/>
                  </a:lnTo>
                  <a:lnTo>
                    <a:pt x="96" y="641"/>
                  </a:lnTo>
                  <a:lnTo>
                    <a:pt x="101" y="643"/>
                  </a:lnTo>
                  <a:lnTo>
                    <a:pt x="105" y="643"/>
                  </a:lnTo>
                  <a:lnTo>
                    <a:pt x="109" y="641"/>
                  </a:lnTo>
                  <a:lnTo>
                    <a:pt x="113" y="640"/>
                  </a:lnTo>
                  <a:lnTo>
                    <a:pt x="114" y="636"/>
                  </a:lnTo>
                  <a:lnTo>
                    <a:pt x="116" y="633"/>
                  </a:lnTo>
                  <a:lnTo>
                    <a:pt x="114" y="628"/>
                  </a:lnTo>
                  <a:lnTo>
                    <a:pt x="103" y="593"/>
                  </a:lnTo>
                  <a:lnTo>
                    <a:pt x="96" y="559"/>
                  </a:lnTo>
                  <a:lnTo>
                    <a:pt x="95" y="526"/>
                  </a:lnTo>
                  <a:lnTo>
                    <a:pt x="100" y="493"/>
                  </a:lnTo>
                  <a:lnTo>
                    <a:pt x="111" y="461"/>
                  </a:lnTo>
                  <a:lnTo>
                    <a:pt x="131" y="433"/>
                  </a:lnTo>
                  <a:lnTo>
                    <a:pt x="147" y="435"/>
                  </a:lnTo>
                  <a:lnTo>
                    <a:pt x="151" y="435"/>
                  </a:lnTo>
                  <a:lnTo>
                    <a:pt x="156" y="432"/>
                  </a:lnTo>
                  <a:lnTo>
                    <a:pt x="157" y="430"/>
                  </a:lnTo>
                  <a:lnTo>
                    <a:pt x="159" y="425"/>
                  </a:lnTo>
                  <a:lnTo>
                    <a:pt x="159" y="422"/>
                  </a:lnTo>
                  <a:lnTo>
                    <a:pt x="157" y="418"/>
                  </a:lnTo>
                  <a:lnTo>
                    <a:pt x="156" y="415"/>
                  </a:lnTo>
                  <a:lnTo>
                    <a:pt x="152" y="412"/>
                  </a:lnTo>
                  <a:lnTo>
                    <a:pt x="184" y="392"/>
                  </a:lnTo>
                  <a:lnTo>
                    <a:pt x="217" y="379"/>
                  </a:lnTo>
                  <a:lnTo>
                    <a:pt x="215" y="394"/>
                  </a:lnTo>
                  <a:lnTo>
                    <a:pt x="214" y="435"/>
                  </a:lnTo>
                  <a:lnTo>
                    <a:pt x="220" y="478"/>
                  </a:lnTo>
                  <a:lnTo>
                    <a:pt x="235" y="519"/>
                  </a:lnTo>
                  <a:lnTo>
                    <a:pt x="237" y="522"/>
                  </a:lnTo>
                  <a:lnTo>
                    <a:pt x="240" y="524"/>
                  </a:lnTo>
                  <a:lnTo>
                    <a:pt x="245" y="526"/>
                  </a:lnTo>
                  <a:lnTo>
                    <a:pt x="248" y="524"/>
                  </a:lnTo>
                  <a:lnTo>
                    <a:pt x="252" y="522"/>
                  </a:lnTo>
                  <a:lnTo>
                    <a:pt x="255" y="519"/>
                  </a:lnTo>
                  <a:lnTo>
                    <a:pt x="256" y="516"/>
                  </a:lnTo>
                  <a:lnTo>
                    <a:pt x="256" y="511"/>
                  </a:lnTo>
                  <a:lnTo>
                    <a:pt x="255" y="506"/>
                  </a:lnTo>
                  <a:lnTo>
                    <a:pt x="240" y="465"/>
                  </a:lnTo>
                  <a:lnTo>
                    <a:pt x="237" y="425"/>
                  </a:lnTo>
                  <a:lnTo>
                    <a:pt x="243" y="387"/>
                  </a:lnTo>
                  <a:lnTo>
                    <a:pt x="256" y="352"/>
                  </a:lnTo>
                  <a:lnTo>
                    <a:pt x="280" y="321"/>
                  </a:lnTo>
                  <a:lnTo>
                    <a:pt x="308" y="294"/>
                  </a:lnTo>
                  <a:lnTo>
                    <a:pt x="342" y="271"/>
                  </a:lnTo>
                  <a:lnTo>
                    <a:pt x="382" y="255"/>
                  </a:lnTo>
                  <a:lnTo>
                    <a:pt x="425" y="263"/>
                  </a:lnTo>
                  <a:lnTo>
                    <a:pt x="468" y="266"/>
                  </a:lnTo>
                  <a:lnTo>
                    <a:pt x="471" y="266"/>
                  </a:lnTo>
                  <a:lnTo>
                    <a:pt x="473" y="265"/>
                  </a:lnTo>
                  <a:lnTo>
                    <a:pt x="491" y="265"/>
                  </a:lnTo>
                  <a:lnTo>
                    <a:pt x="480" y="303"/>
                  </a:lnTo>
                  <a:lnTo>
                    <a:pt x="471" y="342"/>
                  </a:lnTo>
                  <a:lnTo>
                    <a:pt x="466" y="380"/>
                  </a:lnTo>
                  <a:lnTo>
                    <a:pt x="468" y="385"/>
                  </a:lnTo>
                  <a:lnTo>
                    <a:pt x="470" y="389"/>
                  </a:lnTo>
                  <a:lnTo>
                    <a:pt x="473" y="392"/>
                  </a:lnTo>
                  <a:lnTo>
                    <a:pt x="476" y="392"/>
                  </a:lnTo>
                  <a:lnTo>
                    <a:pt x="480" y="392"/>
                  </a:lnTo>
                  <a:lnTo>
                    <a:pt x="484" y="392"/>
                  </a:lnTo>
                  <a:lnTo>
                    <a:pt x="488" y="389"/>
                  </a:lnTo>
                  <a:lnTo>
                    <a:pt x="489" y="385"/>
                  </a:lnTo>
                  <a:lnTo>
                    <a:pt x="491" y="380"/>
                  </a:lnTo>
                  <a:lnTo>
                    <a:pt x="496" y="339"/>
                  </a:lnTo>
                  <a:lnTo>
                    <a:pt x="504" y="298"/>
                  </a:lnTo>
                  <a:lnTo>
                    <a:pt x="519" y="260"/>
                  </a:lnTo>
                  <a:lnTo>
                    <a:pt x="522" y="258"/>
                  </a:lnTo>
                  <a:lnTo>
                    <a:pt x="526" y="256"/>
                  </a:lnTo>
                  <a:lnTo>
                    <a:pt x="527" y="253"/>
                  </a:lnTo>
                  <a:lnTo>
                    <a:pt x="527" y="250"/>
                  </a:lnTo>
                  <a:lnTo>
                    <a:pt x="527" y="247"/>
                  </a:lnTo>
                  <a:lnTo>
                    <a:pt x="542" y="225"/>
                  </a:lnTo>
                  <a:lnTo>
                    <a:pt x="559" y="209"/>
                  </a:lnTo>
                  <a:lnTo>
                    <a:pt x="580" y="194"/>
                  </a:lnTo>
                  <a:lnTo>
                    <a:pt x="605" y="184"/>
                  </a:lnTo>
                  <a:lnTo>
                    <a:pt x="635" y="177"/>
                  </a:lnTo>
                  <a:lnTo>
                    <a:pt x="661" y="175"/>
                  </a:lnTo>
                  <a:lnTo>
                    <a:pt x="689" y="179"/>
                  </a:lnTo>
                  <a:lnTo>
                    <a:pt x="716" y="184"/>
                  </a:lnTo>
                  <a:lnTo>
                    <a:pt x="741" y="190"/>
                  </a:lnTo>
                  <a:lnTo>
                    <a:pt x="732" y="218"/>
                  </a:lnTo>
                  <a:lnTo>
                    <a:pt x="731" y="250"/>
                  </a:lnTo>
                  <a:lnTo>
                    <a:pt x="736" y="286"/>
                  </a:lnTo>
                  <a:lnTo>
                    <a:pt x="737" y="289"/>
                  </a:lnTo>
                  <a:lnTo>
                    <a:pt x="741" y="293"/>
                  </a:lnTo>
                  <a:lnTo>
                    <a:pt x="744" y="294"/>
                  </a:lnTo>
                  <a:lnTo>
                    <a:pt x="749" y="294"/>
                  </a:lnTo>
                  <a:lnTo>
                    <a:pt x="752" y="293"/>
                  </a:lnTo>
                  <a:lnTo>
                    <a:pt x="755" y="291"/>
                  </a:lnTo>
                  <a:lnTo>
                    <a:pt x="759" y="288"/>
                  </a:lnTo>
                  <a:lnTo>
                    <a:pt x="759" y="285"/>
                  </a:lnTo>
                  <a:lnTo>
                    <a:pt x="759" y="280"/>
                  </a:lnTo>
                  <a:lnTo>
                    <a:pt x="755" y="245"/>
                  </a:lnTo>
                  <a:lnTo>
                    <a:pt x="757" y="215"/>
                  </a:lnTo>
                  <a:lnTo>
                    <a:pt x="765" y="190"/>
                  </a:lnTo>
                  <a:lnTo>
                    <a:pt x="767" y="187"/>
                  </a:lnTo>
                  <a:lnTo>
                    <a:pt x="769" y="184"/>
                  </a:lnTo>
                  <a:lnTo>
                    <a:pt x="787" y="159"/>
                  </a:lnTo>
                  <a:lnTo>
                    <a:pt x="810" y="141"/>
                  </a:lnTo>
                  <a:lnTo>
                    <a:pt x="840" y="128"/>
                  </a:lnTo>
                  <a:lnTo>
                    <a:pt x="871" y="119"/>
                  </a:lnTo>
                  <a:lnTo>
                    <a:pt x="904" y="116"/>
                  </a:lnTo>
                  <a:lnTo>
                    <a:pt x="939" y="119"/>
                  </a:lnTo>
                  <a:lnTo>
                    <a:pt x="973" y="126"/>
                  </a:lnTo>
                  <a:lnTo>
                    <a:pt x="1006" y="139"/>
                  </a:lnTo>
                  <a:lnTo>
                    <a:pt x="1008" y="142"/>
                  </a:lnTo>
                  <a:lnTo>
                    <a:pt x="1013" y="144"/>
                  </a:lnTo>
                  <a:lnTo>
                    <a:pt x="1016" y="146"/>
                  </a:lnTo>
                  <a:lnTo>
                    <a:pt x="1044" y="164"/>
                  </a:lnTo>
                  <a:lnTo>
                    <a:pt x="1066" y="187"/>
                  </a:lnTo>
                  <a:lnTo>
                    <a:pt x="1084" y="213"/>
                  </a:lnTo>
                  <a:lnTo>
                    <a:pt x="1096" y="245"/>
                  </a:lnTo>
                  <a:lnTo>
                    <a:pt x="1097" y="250"/>
                  </a:lnTo>
                  <a:lnTo>
                    <a:pt x="1101" y="253"/>
                  </a:lnTo>
                  <a:lnTo>
                    <a:pt x="1104" y="253"/>
                  </a:lnTo>
                  <a:lnTo>
                    <a:pt x="1109" y="255"/>
                  </a:lnTo>
                  <a:lnTo>
                    <a:pt x="1112" y="253"/>
                  </a:lnTo>
                  <a:lnTo>
                    <a:pt x="1116" y="251"/>
                  </a:lnTo>
                  <a:lnTo>
                    <a:pt x="1119" y="248"/>
                  </a:lnTo>
                  <a:lnTo>
                    <a:pt x="1120" y="243"/>
                  </a:lnTo>
                  <a:lnTo>
                    <a:pt x="1119" y="238"/>
                  </a:lnTo>
                  <a:lnTo>
                    <a:pt x="1106" y="202"/>
                  </a:lnTo>
                  <a:lnTo>
                    <a:pt x="1086" y="172"/>
                  </a:lnTo>
                  <a:lnTo>
                    <a:pt x="1061" y="146"/>
                  </a:lnTo>
                  <a:lnTo>
                    <a:pt x="1031" y="124"/>
                  </a:lnTo>
                  <a:lnTo>
                    <a:pt x="1046" y="95"/>
                  </a:lnTo>
                  <a:lnTo>
                    <a:pt x="1068" y="68"/>
                  </a:lnTo>
                  <a:lnTo>
                    <a:pt x="1094" y="47"/>
                  </a:lnTo>
                  <a:lnTo>
                    <a:pt x="1124" y="28"/>
                  </a:lnTo>
                  <a:lnTo>
                    <a:pt x="1155" y="15"/>
                  </a:lnTo>
                  <a:lnTo>
                    <a:pt x="1188" y="5"/>
                  </a:lnTo>
                  <a:lnTo>
                    <a:pt x="1226" y="0"/>
                  </a:lnTo>
                  <a:close/>
                </a:path>
              </a:pathLst>
            </a:custGeom>
            <a:solidFill>
              <a:srgbClr val="F1C96C">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grpSp>
      <p:sp>
        <p:nvSpPr>
          <p:cNvPr id="17" name="Rectangle 19">
            <a:extLst>
              <a:ext uri="{FF2B5EF4-FFF2-40B4-BE49-F238E27FC236}">
                <a16:creationId xmlns:a16="http://schemas.microsoft.com/office/drawing/2014/main" id="{9A025E45-2023-E44D-869C-826A7E2CB637}"/>
              </a:ext>
            </a:extLst>
          </p:cNvPr>
          <p:cNvSpPr>
            <a:spLocks noChangeArrowheads="1"/>
          </p:cNvSpPr>
          <p:nvPr/>
        </p:nvSpPr>
        <p:spPr bwMode="auto">
          <a:xfrm>
            <a:off x="2619998" y="1659285"/>
            <a:ext cx="7900954" cy="3600986"/>
          </a:xfrm>
          <a:prstGeom prst="rect">
            <a:avLst/>
          </a:prstGeom>
          <a:noFill/>
          <a:ln w="12700">
            <a:noFill/>
            <a:miter lim="800000"/>
            <a:headEnd/>
            <a:tailEnd/>
          </a:ln>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0" cap="none" spc="0" normalizeH="0" baseline="0" noProof="0" dirty="0">
                <a:ln>
                  <a:noFill/>
                </a:ln>
                <a:solidFill>
                  <a:srgbClr val="558ED5"/>
                </a:solidFill>
                <a:effectLst>
                  <a:outerShdw blurRad="38100" dist="38100" dir="2700000" algn="tl">
                    <a:srgbClr val="000000">
                      <a:alpha val="43137"/>
                    </a:srgbClr>
                  </a:outerShdw>
                </a:effectLst>
                <a:uLnTx/>
                <a:uFillTx/>
                <a:latin typeface="Georgia" pitchFamily="18" charset="0"/>
                <a:ea typeface="华文中宋" pitchFamily="2" charset="-122"/>
                <a:cs typeface="Times New Roman" pitchFamily="18" charset="0"/>
              </a:rPr>
              <a:t>“</a:t>
            </a:r>
            <a:r>
              <a:rPr kumimoji="0" lang="en-US" altLang="zh-CN" sz="5400" b="1" i="0" u="none" strike="noStrike" kern="0" cap="none" spc="0" normalizeH="0" baseline="0" noProof="0" dirty="0">
                <a:ln>
                  <a:noFill/>
                </a:ln>
                <a:solidFill>
                  <a:prstClr val="black"/>
                </a:solidFill>
                <a:effectLst/>
                <a:uLnTx/>
                <a:uFillTx/>
                <a:latin typeface="Century Schoolbook"/>
                <a:ea typeface="华文中宋" pitchFamily="2" charset="-122"/>
                <a:cs typeface="Times New Roman" pitchFamily="18" charset="0"/>
              </a:rPr>
              <a:t>When a </a:t>
            </a:r>
            <a:r>
              <a:rPr kumimoji="0" lang="en-US" altLang="zh-CN" sz="5400" b="1" i="1" u="none" strike="noStrike" kern="0" cap="none" spc="0" normalizeH="0" baseline="0" noProof="0" dirty="0">
                <a:ln>
                  <a:noFill/>
                </a:ln>
                <a:solidFill>
                  <a:srgbClr val="FF6600"/>
                </a:solidFill>
                <a:effectLst/>
                <a:uLnTx/>
                <a:uFillTx/>
                <a:latin typeface="Century Schoolbook"/>
                <a:ea typeface="华文中宋" pitchFamily="2" charset="-122"/>
                <a:cs typeface="Times New Roman" pitchFamily="18" charset="0"/>
              </a:rPr>
              <a:t>measure</a:t>
            </a:r>
            <a:r>
              <a:rPr kumimoji="0" lang="en-US" altLang="zh-CN" sz="5400" b="1" i="0" u="none" strike="noStrike" kern="0" cap="none" spc="0" normalizeH="0" baseline="0" noProof="0" dirty="0">
                <a:ln>
                  <a:noFill/>
                </a:ln>
                <a:solidFill>
                  <a:prstClr val="black"/>
                </a:solidFill>
                <a:effectLst/>
                <a:uLnTx/>
                <a:uFillTx/>
                <a:latin typeface="Century Schoolbook"/>
                <a:ea typeface="华文中宋" pitchFamily="2" charset="-122"/>
                <a:cs typeface="Times New Roman" pitchFamily="18" charset="0"/>
              </a:rPr>
              <a:t> becomes a target, it ceases to be a good </a:t>
            </a:r>
            <a:r>
              <a:rPr kumimoji="0" lang="en-US" altLang="zh-CN" sz="5400" b="1" i="1" u="none" strike="noStrike" kern="0" cap="none" spc="0" normalizeH="0" baseline="0" noProof="0" dirty="0">
                <a:ln>
                  <a:noFill/>
                </a:ln>
                <a:solidFill>
                  <a:srgbClr val="FF6600"/>
                </a:solidFill>
                <a:effectLst/>
                <a:uLnTx/>
                <a:uFillTx/>
                <a:latin typeface="Century Schoolbook"/>
                <a:ea typeface="华文中宋" pitchFamily="2" charset="-122"/>
                <a:cs typeface="Times New Roman" pitchFamily="18" charset="0"/>
              </a:rPr>
              <a:t>measure</a:t>
            </a:r>
            <a:r>
              <a:rPr kumimoji="0" lang="en-US" altLang="zh-CN" sz="5400" b="1" i="0" u="none" strike="noStrike" kern="0" cap="none" spc="0" normalizeH="0" baseline="0" noProof="0" dirty="0">
                <a:ln>
                  <a:noFill/>
                </a:ln>
                <a:solidFill>
                  <a:prstClr val="black"/>
                </a:solidFill>
                <a:effectLst/>
                <a:uLnTx/>
                <a:uFillTx/>
                <a:latin typeface="Century Schoolbook"/>
                <a:ea typeface="华文中宋" pitchFamily="2" charset="-122"/>
                <a:cs typeface="Times New Roman" pitchFamily="18" charset="0"/>
              </a:rPr>
              <a:t>.</a:t>
            </a:r>
            <a:r>
              <a:rPr kumimoji="0" lang="en-US" altLang="zh-CN" sz="6000" b="1" i="0" u="none" strike="noStrike" kern="0" cap="none" spc="0" normalizeH="0" baseline="0" noProof="0" dirty="0">
                <a:ln>
                  <a:noFill/>
                </a:ln>
                <a:solidFill>
                  <a:srgbClr val="558ED5"/>
                </a:solidFill>
                <a:effectLst>
                  <a:outerShdw blurRad="38100" dist="38100" dir="2700000" algn="tl">
                    <a:srgbClr val="000000">
                      <a:alpha val="43137"/>
                    </a:srgbClr>
                  </a:outerShdw>
                </a:effectLst>
                <a:uLnTx/>
                <a:uFillTx/>
                <a:latin typeface="Georgia" pitchFamily="18" charset="0"/>
                <a:ea typeface="华文中宋" pitchFamily="2" charset="-122"/>
                <a:cs typeface="Times New Roman" pitchFamily="18" charset="0"/>
              </a:rPr>
              <a:t>”</a:t>
            </a:r>
          </a:p>
        </p:txBody>
      </p:sp>
      <p:cxnSp>
        <p:nvCxnSpPr>
          <p:cNvPr id="2" name="Straight Arrow Connector 573">
            <a:extLst>
              <a:ext uri="{FF2B5EF4-FFF2-40B4-BE49-F238E27FC236}">
                <a16:creationId xmlns:a16="http://schemas.microsoft.com/office/drawing/2014/main" id="{BE432965-FF2A-4F59-DA36-5E31D28124B5}"/>
              </a:ext>
            </a:extLst>
          </p:cNvPr>
          <p:cNvCxnSpPr>
            <a:cxnSpLocks/>
          </p:cNvCxnSpPr>
          <p:nvPr/>
        </p:nvCxnSpPr>
        <p:spPr>
          <a:xfrm>
            <a:off x="2814013" y="6394614"/>
            <a:ext cx="0" cy="402437"/>
          </a:xfrm>
          <a:prstGeom prst="straightConnector1">
            <a:avLst/>
          </a:prstGeom>
          <a:noFill/>
          <a:ln w="6350" cap="flat" cmpd="sng" algn="ctr">
            <a:solidFill>
              <a:sysClr val="window" lastClr="FFFFFF">
                <a:lumMod val="65000"/>
              </a:sysClr>
            </a:solidFill>
            <a:prstDash val="solid"/>
            <a:headEnd type="arrow"/>
            <a:tailEnd type="none"/>
          </a:ln>
          <a:effectLst/>
        </p:spPr>
      </p:cxnSp>
      <p:cxnSp>
        <p:nvCxnSpPr>
          <p:cNvPr id="3" name="Straight Arrow Connector 573">
            <a:extLst>
              <a:ext uri="{FF2B5EF4-FFF2-40B4-BE49-F238E27FC236}">
                <a16:creationId xmlns:a16="http://schemas.microsoft.com/office/drawing/2014/main" id="{A76B56B7-BCE3-28EE-1E8E-8DF67CD5DDBC}"/>
              </a:ext>
            </a:extLst>
          </p:cNvPr>
          <p:cNvCxnSpPr>
            <a:cxnSpLocks/>
          </p:cNvCxnSpPr>
          <p:nvPr/>
        </p:nvCxnSpPr>
        <p:spPr>
          <a:xfrm flipH="1">
            <a:off x="2814014" y="6792489"/>
            <a:ext cx="4803793" cy="0"/>
          </a:xfrm>
          <a:prstGeom prst="straightConnector1">
            <a:avLst/>
          </a:prstGeom>
          <a:noFill/>
          <a:ln w="6350" cap="flat" cmpd="sng" algn="ctr">
            <a:solidFill>
              <a:sysClr val="window" lastClr="FFFFFF">
                <a:lumMod val="65000"/>
              </a:sysClr>
            </a:solidFill>
            <a:prstDash val="solid"/>
            <a:headEnd type="arrow"/>
            <a:tailEnd type="none"/>
          </a:ln>
          <a:effectLst/>
        </p:spPr>
      </p:cxnSp>
      <p:sp>
        <p:nvSpPr>
          <p:cNvPr id="4" name="Text Box 55">
            <a:extLst>
              <a:ext uri="{FF2B5EF4-FFF2-40B4-BE49-F238E27FC236}">
                <a16:creationId xmlns:a16="http://schemas.microsoft.com/office/drawing/2014/main" id="{92510CF3-A02C-AD08-A2CB-0025A653405E}"/>
              </a:ext>
            </a:extLst>
          </p:cNvPr>
          <p:cNvSpPr txBox="1">
            <a:spLocks noChangeArrowheads="1"/>
          </p:cNvSpPr>
          <p:nvPr/>
        </p:nvSpPr>
        <p:spPr bwMode="auto">
          <a:xfrm>
            <a:off x="2806254" y="6496513"/>
            <a:ext cx="4581310" cy="24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lvl1pPr defTabSz="741363" eaLnBrk="0" hangingPunct="0">
              <a:defRPr>
                <a:solidFill>
                  <a:schemeClr val="tx1"/>
                </a:solidFill>
                <a:latin typeface="Arial" pitchFamily="34" charset="0"/>
              </a:defRPr>
            </a:lvl1pPr>
            <a:lvl2pPr marL="742950" indent="-285750" defTabSz="741363" eaLnBrk="0" hangingPunct="0">
              <a:defRPr>
                <a:solidFill>
                  <a:schemeClr val="tx1"/>
                </a:solidFill>
                <a:latin typeface="Arial" pitchFamily="34" charset="0"/>
              </a:defRPr>
            </a:lvl2pPr>
            <a:lvl3pPr marL="1143000" indent="-228600" defTabSz="741363" eaLnBrk="0" hangingPunct="0">
              <a:defRPr>
                <a:solidFill>
                  <a:schemeClr val="tx1"/>
                </a:solidFill>
                <a:latin typeface="Arial" pitchFamily="34" charset="0"/>
              </a:defRPr>
            </a:lvl3pPr>
            <a:lvl4pPr marL="1600200" indent="-228600" defTabSz="741363" eaLnBrk="0" hangingPunct="0">
              <a:defRPr>
                <a:solidFill>
                  <a:schemeClr val="tx1"/>
                </a:solidFill>
                <a:latin typeface="Arial" pitchFamily="34" charset="0"/>
              </a:defRPr>
            </a:lvl4pPr>
            <a:lvl5pPr marL="2057400" indent="-228600" defTabSz="741363" eaLnBrk="0" hangingPunct="0">
              <a:defRPr>
                <a:solidFill>
                  <a:schemeClr val="tx1"/>
                </a:solidFill>
                <a:latin typeface="Arial" pitchFamily="34" charset="0"/>
              </a:defRPr>
            </a:lvl5pPr>
            <a:lvl6pPr marL="2514600" indent="-228600" defTabSz="741363" eaLnBrk="0" fontAlgn="base" hangingPunct="0">
              <a:spcBef>
                <a:spcPct val="0"/>
              </a:spcBef>
              <a:spcAft>
                <a:spcPct val="0"/>
              </a:spcAft>
              <a:defRPr>
                <a:solidFill>
                  <a:schemeClr val="tx1"/>
                </a:solidFill>
                <a:latin typeface="Arial" pitchFamily="34" charset="0"/>
              </a:defRPr>
            </a:lvl6pPr>
            <a:lvl7pPr marL="2971800" indent="-228600" defTabSz="741363" eaLnBrk="0" fontAlgn="base" hangingPunct="0">
              <a:spcBef>
                <a:spcPct val="0"/>
              </a:spcBef>
              <a:spcAft>
                <a:spcPct val="0"/>
              </a:spcAft>
              <a:defRPr>
                <a:solidFill>
                  <a:schemeClr val="tx1"/>
                </a:solidFill>
                <a:latin typeface="Arial" pitchFamily="34" charset="0"/>
              </a:defRPr>
            </a:lvl7pPr>
            <a:lvl8pPr marL="3429000" indent="-228600" defTabSz="741363" eaLnBrk="0" fontAlgn="base" hangingPunct="0">
              <a:spcBef>
                <a:spcPct val="0"/>
              </a:spcBef>
              <a:spcAft>
                <a:spcPct val="0"/>
              </a:spcAft>
              <a:defRPr>
                <a:solidFill>
                  <a:schemeClr val="tx1"/>
                </a:solidFill>
                <a:latin typeface="Arial" pitchFamily="34" charset="0"/>
              </a:defRPr>
            </a:lvl8pPr>
            <a:lvl9pPr marL="3886200" indent="-228600" defTabSz="741363" eaLnBrk="0" fontAlgn="base" hangingPunct="0">
              <a:spcBef>
                <a:spcPct val="0"/>
              </a:spcBef>
              <a:spcAft>
                <a:spcPct val="0"/>
              </a:spcAft>
              <a:defRPr>
                <a:solidFill>
                  <a:schemeClr val="tx1"/>
                </a:solidFill>
                <a:latin typeface="Arial" pitchFamily="34" charset="0"/>
              </a:defRPr>
            </a:lvl9pPr>
          </a:lstStyle>
          <a:p>
            <a:pPr marL="0" marR="0" lvl="0" indent="0" algn="l" defTabSz="741363" rtl="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white">
                    <a:lumMod val="50000"/>
                  </a:prstClr>
                </a:solidFill>
                <a:effectLst/>
                <a:uLnTx/>
                <a:uFillTx/>
                <a:latin typeface="Georgia" pitchFamily="18" charset="0"/>
                <a:ea typeface="华文中宋" pitchFamily="2" charset="-122"/>
                <a:cs typeface="Arial" pitchFamily="34" charset="0"/>
              </a:rPr>
              <a:t>Goodhart's law. https://en.wikipedia.org/wiki/Goodhart%27s_law</a:t>
            </a:r>
          </a:p>
        </p:txBody>
      </p:sp>
      <p:grpSp>
        <p:nvGrpSpPr>
          <p:cNvPr id="20" name="组合 19">
            <a:extLst>
              <a:ext uri="{FF2B5EF4-FFF2-40B4-BE49-F238E27FC236}">
                <a16:creationId xmlns:a16="http://schemas.microsoft.com/office/drawing/2014/main" id="{EFCBB15D-52D8-BCB8-6668-A953B311C20B}"/>
              </a:ext>
            </a:extLst>
          </p:cNvPr>
          <p:cNvGrpSpPr/>
          <p:nvPr/>
        </p:nvGrpSpPr>
        <p:grpSpPr>
          <a:xfrm>
            <a:off x="0" y="0"/>
            <a:ext cx="2706130" cy="6858000"/>
            <a:chOff x="0" y="0"/>
            <a:chExt cx="3002692" cy="6858000"/>
          </a:xfrm>
          <a:effectLst>
            <a:outerShdw blurRad="50800" dist="38100" algn="l" rotWithShape="0">
              <a:prstClr val="black">
                <a:alpha val="40000"/>
              </a:prstClr>
            </a:outerShdw>
          </a:effectLst>
        </p:grpSpPr>
        <p:sp>
          <p:nvSpPr>
            <p:cNvPr id="21" name="矩形 20">
              <a:extLst>
                <a:ext uri="{FF2B5EF4-FFF2-40B4-BE49-F238E27FC236}">
                  <a16:creationId xmlns:a16="http://schemas.microsoft.com/office/drawing/2014/main" id="{A493B9A7-8E5E-A642-0CE1-A7EDDEA51DE4}"/>
                </a:ext>
              </a:extLst>
            </p:cNvPr>
            <p:cNvSpPr/>
            <p:nvPr/>
          </p:nvSpPr>
          <p:spPr>
            <a:xfrm>
              <a:off x="0" y="0"/>
              <a:ext cx="3002692" cy="6858000"/>
            </a:xfrm>
            <a:prstGeom prst="rect">
              <a:avLst/>
            </a:prstGeom>
            <a:solidFill>
              <a:srgbClr val="DAD7C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90B0A"/>
                  </a:solidFill>
                  <a:effectLst/>
                  <a:uLnTx/>
                  <a:uFillTx/>
                  <a:latin typeface="Georgia" panose="02040502050405020303" pitchFamily="18" charset="0"/>
                  <a:ea typeface="+mn-ea"/>
                  <a:cs typeface="+mn-cs"/>
                </a:rPr>
                <a:t>Goodhart’s Law</a:t>
              </a:r>
            </a:p>
          </p:txBody>
        </p:sp>
        <p:pic>
          <p:nvPicPr>
            <p:cNvPr id="22" name="图片 21">
              <a:extLst>
                <a:ext uri="{FF2B5EF4-FFF2-40B4-BE49-F238E27FC236}">
                  <a16:creationId xmlns:a16="http://schemas.microsoft.com/office/drawing/2014/main" id="{B6F6CA3B-34E5-B32A-6326-E4F5864A34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 y="2305644"/>
              <a:ext cx="3002690" cy="2765697"/>
            </a:xfrm>
            <a:prstGeom prst="rect">
              <a:avLst/>
            </a:prstGeom>
          </p:spPr>
        </p:pic>
      </p:grpSp>
    </p:spTree>
    <p:extLst>
      <p:ext uri="{BB962C8B-B14F-4D97-AF65-F5344CB8AC3E}">
        <p14:creationId xmlns:p14="http://schemas.microsoft.com/office/powerpoint/2010/main" val="35394494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34EC6-00DC-76FD-E497-463D786F3AE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0A51E3B-C12B-B883-D3F3-C34BC6F84234}"/>
              </a:ext>
            </a:extLst>
          </p:cNvPr>
          <p:cNvSpPr>
            <a:spLocks noGrp="1"/>
          </p:cNvSpPr>
          <p:nvPr>
            <p:ph type="title"/>
          </p:nvPr>
        </p:nvSpPr>
        <p:spPr/>
        <p:txBody>
          <a:bodyPr>
            <a:noAutofit/>
          </a:bodyPr>
          <a:lstStyle/>
          <a:p>
            <a:r>
              <a:rPr lang="en-US" altLang="zh-CN" dirty="0">
                <a:solidFill>
                  <a:schemeClr val="tx1"/>
                </a:solidFill>
                <a:ea typeface="华文中宋" panose="02010600040101010101" pitchFamily="2" charset="-122"/>
              </a:rPr>
              <a:t>Frequency Law</a:t>
            </a:r>
            <a:r>
              <a:rPr lang="zh-CN" altLang="en-US" dirty="0">
                <a:solidFill>
                  <a:schemeClr val="tx1"/>
                </a:solidFill>
                <a:ea typeface="华文中宋" panose="02010600040101010101" pitchFamily="2" charset="-122"/>
              </a:rPr>
              <a:t>：</a:t>
            </a:r>
            <a:r>
              <a:rPr lang="en-US" altLang="zh-CN" dirty="0">
                <a:solidFill>
                  <a:schemeClr val="tx1"/>
                </a:solidFill>
                <a:ea typeface="华文中宋" panose="02010600040101010101" pitchFamily="2" charset="-122"/>
              </a:rPr>
              <a:t>LLMs</a:t>
            </a:r>
            <a:r>
              <a:rPr lang="zh-CN" altLang="en-US" dirty="0">
                <a:solidFill>
                  <a:schemeClr val="tx1"/>
                </a:solidFill>
                <a:ea typeface="华文中宋" panose="02010600040101010101" pitchFamily="2" charset="-122"/>
              </a:rPr>
              <a:t>生成机制</a:t>
            </a:r>
            <a:endParaRPr lang="zh-CN" altLang="en-US" dirty="0">
              <a:solidFill>
                <a:schemeClr val="tx1"/>
              </a:solidFill>
              <a:effectLst/>
              <a:ea typeface="华文中宋" panose="02010600040101010101" pitchFamily="2" charset="-122"/>
            </a:endParaRPr>
          </a:p>
        </p:txBody>
      </p:sp>
      <p:pic>
        <p:nvPicPr>
          <p:cNvPr id="2" name="图片 1">
            <a:extLst>
              <a:ext uri="{FF2B5EF4-FFF2-40B4-BE49-F238E27FC236}">
                <a16:creationId xmlns:a16="http://schemas.microsoft.com/office/drawing/2014/main" id="{0C9F53DB-03BC-EAEA-0A4F-EB71ABAAE0E4}"/>
              </a:ext>
            </a:extLst>
          </p:cNvPr>
          <p:cNvPicPr>
            <a:picLocks noChangeAspect="1"/>
          </p:cNvPicPr>
          <p:nvPr/>
        </p:nvPicPr>
        <p:blipFill>
          <a:blip r:embed="rId2"/>
          <a:stretch>
            <a:fillRect/>
          </a:stretch>
        </p:blipFill>
        <p:spPr>
          <a:xfrm>
            <a:off x="60206" y="652609"/>
            <a:ext cx="6385600" cy="2540864"/>
          </a:xfrm>
          <a:prstGeom prst="rect">
            <a:avLst/>
          </a:prstGeom>
        </p:spPr>
      </p:pic>
      <p:pic>
        <p:nvPicPr>
          <p:cNvPr id="6" name="图片 5">
            <a:extLst>
              <a:ext uri="{FF2B5EF4-FFF2-40B4-BE49-F238E27FC236}">
                <a16:creationId xmlns:a16="http://schemas.microsoft.com/office/drawing/2014/main" id="{11EB992C-80D5-9BAF-225A-A80D446E66C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21194" y="3062472"/>
            <a:ext cx="4211759" cy="3673617"/>
          </a:xfrm>
          <a:prstGeom prst="rect">
            <a:avLst/>
          </a:prstGeom>
        </p:spPr>
      </p:pic>
      <p:pic>
        <p:nvPicPr>
          <p:cNvPr id="8" name="图片 7">
            <a:extLst>
              <a:ext uri="{FF2B5EF4-FFF2-40B4-BE49-F238E27FC236}">
                <a16:creationId xmlns:a16="http://schemas.microsoft.com/office/drawing/2014/main" id="{19CBFA8C-9A9B-A6E4-376F-EF3E53918BE5}"/>
              </a:ext>
            </a:extLst>
          </p:cNvPr>
          <p:cNvPicPr>
            <a:picLocks noChangeAspect="1"/>
          </p:cNvPicPr>
          <p:nvPr/>
        </p:nvPicPr>
        <p:blipFill>
          <a:blip r:embed="rId4"/>
          <a:stretch>
            <a:fillRect/>
          </a:stretch>
        </p:blipFill>
        <p:spPr>
          <a:xfrm>
            <a:off x="4208072" y="3373625"/>
            <a:ext cx="3713122" cy="3239696"/>
          </a:xfrm>
          <a:prstGeom prst="rect">
            <a:avLst/>
          </a:prstGeom>
        </p:spPr>
      </p:pic>
      <p:pic>
        <p:nvPicPr>
          <p:cNvPr id="10" name="图片 9">
            <a:extLst>
              <a:ext uri="{FF2B5EF4-FFF2-40B4-BE49-F238E27FC236}">
                <a16:creationId xmlns:a16="http://schemas.microsoft.com/office/drawing/2014/main" id="{25B3FE24-1BF9-B305-D14B-F4EE5EFBFCB0}"/>
              </a:ext>
            </a:extLst>
          </p:cNvPr>
          <p:cNvPicPr>
            <a:picLocks noChangeAspect="1"/>
          </p:cNvPicPr>
          <p:nvPr/>
        </p:nvPicPr>
        <p:blipFill>
          <a:blip r:embed="rId5"/>
          <a:stretch>
            <a:fillRect/>
          </a:stretch>
        </p:blipFill>
        <p:spPr>
          <a:xfrm>
            <a:off x="60206" y="3193473"/>
            <a:ext cx="4147866" cy="3600000"/>
          </a:xfrm>
          <a:prstGeom prst="rect">
            <a:avLst/>
          </a:prstGeom>
        </p:spPr>
      </p:pic>
      <p:pic>
        <p:nvPicPr>
          <p:cNvPr id="11" name="图片 10">
            <a:extLst>
              <a:ext uri="{FF2B5EF4-FFF2-40B4-BE49-F238E27FC236}">
                <a16:creationId xmlns:a16="http://schemas.microsoft.com/office/drawing/2014/main" id="{8A3595A5-4ED7-87EA-2B24-B1F2FDAF070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58116" y="660338"/>
            <a:ext cx="5573678" cy="2394405"/>
          </a:xfrm>
          <a:prstGeom prst="rect">
            <a:avLst/>
          </a:prstGeom>
        </p:spPr>
      </p:pic>
    </p:spTree>
    <p:extLst>
      <p:ext uri="{BB962C8B-B14F-4D97-AF65-F5344CB8AC3E}">
        <p14:creationId xmlns:p14="http://schemas.microsoft.com/office/powerpoint/2010/main" val="32902509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90E14-C846-C8EF-DB7A-7E04266B0EE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618E5C3-1457-F7C7-9973-D50F68C36CE2}"/>
              </a:ext>
            </a:extLst>
          </p:cNvPr>
          <p:cNvSpPr>
            <a:spLocks noGrp="1"/>
          </p:cNvSpPr>
          <p:nvPr>
            <p:ph type="title"/>
          </p:nvPr>
        </p:nvSpPr>
        <p:spPr/>
        <p:txBody>
          <a:bodyPr>
            <a:noAutofit/>
          </a:bodyPr>
          <a:lstStyle/>
          <a:p>
            <a:r>
              <a:rPr lang="zh-CN" altLang="en-US" dirty="0">
                <a:solidFill>
                  <a:schemeClr val="tx1"/>
                </a:solidFill>
                <a:ea typeface="华文中宋" panose="02010600040101010101" pitchFamily="2" charset="-122"/>
              </a:rPr>
              <a:t>机理可解释性：基准原生诱陷与</a:t>
            </a:r>
            <a:r>
              <a:rPr lang="en-US" altLang="zh-CN" dirty="0">
                <a:solidFill>
                  <a:schemeClr val="tx1"/>
                </a:solidFill>
                <a:ea typeface="华文中宋" panose="02010600040101010101" pitchFamily="2" charset="-122"/>
              </a:rPr>
              <a:t>LLM</a:t>
            </a:r>
            <a:r>
              <a:rPr lang="zh-CN" altLang="en-US" dirty="0">
                <a:solidFill>
                  <a:schemeClr val="tx1"/>
                </a:solidFill>
                <a:ea typeface="华文中宋" panose="02010600040101010101" pitchFamily="2" charset="-122"/>
              </a:rPr>
              <a:t>认知过载</a:t>
            </a:r>
            <a:endParaRPr lang="zh-CN" altLang="en-US" dirty="0">
              <a:solidFill>
                <a:schemeClr val="tx1"/>
              </a:solidFill>
              <a:effectLst/>
              <a:ea typeface="华文中宋" panose="02010600040101010101" pitchFamily="2" charset="-122"/>
            </a:endParaRPr>
          </a:p>
        </p:txBody>
      </p:sp>
      <p:sp>
        <p:nvSpPr>
          <p:cNvPr id="4" name="Rectangle 1">
            <a:extLst>
              <a:ext uri="{FF2B5EF4-FFF2-40B4-BE49-F238E27FC236}">
                <a16:creationId xmlns:a16="http://schemas.microsoft.com/office/drawing/2014/main" id="{0498E5C5-9F8F-63C6-F290-1B2FD26C66C0}"/>
              </a:ext>
            </a:extLst>
          </p:cNvPr>
          <p:cNvSpPr txBox="1">
            <a:spLocks noChangeArrowheads="1"/>
          </p:cNvSpPr>
          <p:nvPr/>
        </p:nvSpPr>
        <p:spPr bwMode="auto">
          <a:xfrm>
            <a:off x="1" y="6172200"/>
            <a:ext cx="12192000" cy="685799"/>
          </a:xfrm>
          <a:prstGeom prst="rect">
            <a:avLst/>
          </a:prstGeom>
          <a:solidFill>
            <a:srgbClr val="111111"/>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Jones N. The AI revolution is running out of data. What can researchers do? </a:t>
            </a:r>
            <a:r>
              <a:rPr kumimoji="0" lang="en-US" altLang="zh-CN" sz="12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Nature</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2024, 636(8042): 290-292. | </a:t>
            </a:r>
            <a:r>
              <a:rPr kumimoji="0" lang="en-US" altLang="zh-CN" sz="1200" b="0" i="0" u="none" strike="noStrike" kern="0" cap="none" spc="0" normalizeH="0" baseline="0" noProof="0" dirty="0" err="1">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Shumailov</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I. et al. AI models collapse when trained on recursively generated data. </a:t>
            </a:r>
            <a:r>
              <a:rPr kumimoji="0" lang="en-US" altLang="zh-CN" sz="12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Nature</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631, 755–759 (2024). </a:t>
            </a:r>
            <a:r>
              <a:rPr lang="en-US" altLang="zh-CN" sz="1200" kern="0" dirty="0">
                <a:solidFill>
                  <a:prstClr val="white">
                    <a:lumMod val="75000"/>
                  </a:prstClr>
                </a:solidFill>
                <a:latin typeface="Georgia" panose="02040502050405020303" pitchFamily="18" charset="0"/>
                <a:ea typeface="华文中宋" panose="02010600040101010101" pitchFamily="2" charset="-122"/>
                <a:cs typeface="ヒラギノ角ゴ ProN W6" charset="0"/>
                <a:sym typeface="Arial Bold" charset="0"/>
              </a:rPr>
              <a:t>| </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Hanson B, Stall S, Cutcher-</a:t>
            </a:r>
            <a:r>
              <a:rPr kumimoji="0" lang="en-US" altLang="zh-CN" sz="1200" b="0" i="0" u="none" strike="noStrike" kern="0" cap="none" spc="0" normalizeH="0" baseline="0" noProof="0" dirty="0" err="1">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Gershenfeld</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J, et al. Garbage in, garbage out: mitigating risks and maximizing benefits of AI in research. </a:t>
            </a:r>
            <a:r>
              <a:rPr kumimoji="0" lang="en-US" altLang="zh-CN" sz="12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Nature</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2023, 623(7985): 28-31.</a:t>
            </a:r>
            <a:endParaRPr kumimoji="0" lang="en-US" altLang="zh-CN" sz="1200" b="0" i="0" u="none" strike="noStrike" kern="0" cap="none" spc="0" normalizeH="0" baseline="0" noProof="0" dirty="0">
              <a:ln>
                <a:noFill/>
              </a:ln>
              <a:solidFill>
                <a:srgbClr val="FFC000"/>
              </a:solidFill>
              <a:effectLst/>
              <a:uLnTx/>
              <a:uFillTx/>
              <a:latin typeface="Georgia" panose="02040502050405020303" pitchFamily="18" charset="0"/>
              <a:ea typeface="华文中宋" panose="02010600040101010101" pitchFamily="2" charset="-122"/>
              <a:cs typeface="ヒラギノ角ゴ ProN W6" charset="0"/>
              <a:sym typeface="Arial Bold" charset="0"/>
            </a:endParaRPr>
          </a:p>
        </p:txBody>
      </p:sp>
      <p:grpSp>
        <p:nvGrpSpPr>
          <p:cNvPr id="9" name="组合 8">
            <a:extLst>
              <a:ext uri="{FF2B5EF4-FFF2-40B4-BE49-F238E27FC236}">
                <a16:creationId xmlns:a16="http://schemas.microsoft.com/office/drawing/2014/main" id="{CF3CF403-95FA-5154-6EB0-58B801B177C2}"/>
              </a:ext>
            </a:extLst>
          </p:cNvPr>
          <p:cNvGrpSpPr/>
          <p:nvPr/>
        </p:nvGrpSpPr>
        <p:grpSpPr>
          <a:xfrm>
            <a:off x="91782" y="3322332"/>
            <a:ext cx="6807880" cy="2795291"/>
            <a:chOff x="2771765" y="662258"/>
            <a:chExt cx="6807880" cy="2795291"/>
          </a:xfrm>
        </p:grpSpPr>
        <p:grpSp>
          <p:nvGrpSpPr>
            <p:cNvPr id="12" name="组合 11">
              <a:extLst>
                <a:ext uri="{FF2B5EF4-FFF2-40B4-BE49-F238E27FC236}">
                  <a16:creationId xmlns:a16="http://schemas.microsoft.com/office/drawing/2014/main" id="{4FEB6D93-3489-B062-78CD-C12E09298C40}"/>
                </a:ext>
              </a:extLst>
            </p:cNvPr>
            <p:cNvGrpSpPr/>
            <p:nvPr/>
          </p:nvGrpSpPr>
          <p:grpSpPr>
            <a:xfrm>
              <a:off x="6269455" y="1037281"/>
              <a:ext cx="1524155" cy="2065652"/>
              <a:chOff x="7461549" y="1796210"/>
              <a:chExt cx="1524155" cy="2065652"/>
            </a:xfrm>
          </p:grpSpPr>
          <p:sp>
            <p:nvSpPr>
              <p:cNvPr id="72" name="Google Shape;1308;p30">
                <a:extLst>
                  <a:ext uri="{FF2B5EF4-FFF2-40B4-BE49-F238E27FC236}">
                    <a16:creationId xmlns:a16="http://schemas.microsoft.com/office/drawing/2014/main" id="{B74CF553-972C-39A6-A528-4511047D5286}"/>
                  </a:ext>
                </a:extLst>
              </p:cNvPr>
              <p:cNvSpPr/>
              <p:nvPr/>
            </p:nvSpPr>
            <p:spPr>
              <a:xfrm>
                <a:off x="7463273" y="1796210"/>
                <a:ext cx="1503236" cy="2059191"/>
              </a:xfrm>
              <a:prstGeom prst="rect">
                <a:avLst/>
              </a:prstGeom>
              <a:solidFill>
                <a:srgbClr val="F3F2EB"/>
              </a:solidFill>
              <a:ln>
                <a:noFill/>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73" name="文本框 72">
                <a:extLst>
                  <a:ext uri="{FF2B5EF4-FFF2-40B4-BE49-F238E27FC236}">
                    <a16:creationId xmlns:a16="http://schemas.microsoft.com/office/drawing/2014/main" id="{57A88022-5768-D4C9-6E1E-CEAD9BF85885}"/>
                  </a:ext>
                </a:extLst>
              </p:cNvPr>
              <p:cNvSpPr txBox="1"/>
              <p:nvPr/>
            </p:nvSpPr>
            <p:spPr>
              <a:xfrm>
                <a:off x="7482467" y="3584863"/>
                <a:ext cx="1503237" cy="276999"/>
              </a:xfrm>
              <a:prstGeom prst="rect">
                <a:avLst/>
              </a:prstGeom>
              <a:noFill/>
              <a:ln>
                <a:noFill/>
              </a:ln>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Residual outputs</a:t>
                </a:r>
              </a:p>
            </p:txBody>
          </p:sp>
          <p:sp>
            <p:nvSpPr>
              <p:cNvPr id="74" name="文本框 73">
                <a:extLst>
                  <a:ext uri="{FF2B5EF4-FFF2-40B4-BE49-F238E27FC236}">
                    <a16:creationId xmlns:a16="http://schemas.microsoft.com/office/drawing/2014/main" id="{BA3FA063-D571-9D7B-02E4-39730F7FFE0E}"/>
                  </a:ext>
                </a:extLst>
              </p:cNvPr>
              <p:cNvSpPr txBox="1"/>
              <p:nvPr/>
            </p:nvSpPr>
            <p:spPr>
              <a:xfrm>
                <a:off x="7461549" y="1835298"/>
                <a:ext cx="1503236" cy="461665"/>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Pre-trained language models</a:t>
                </a:r>
              </a:p>
            </p:txBody>
          </p:sp>
        </p:grpSp>
        <p:sp>
          <p:nvSpPr>
            <p:cNvPr id="14" name="Google Shape;992;p23">
              <a:extLst>
                <a:ext uri="{FF2B5EF4-FFF2-40B4-BE49-F238E27FC236}">
                  <a16:creationId xmlns:a16="http://schemas.microsoft.com/office/drawing/2014/main" id="{719F7CFC-73F5-7A19-6208-C6320ED55842}"/>
                </a:ext>
              </a:extLst>
            </p:cNvPr>
            <p:cNvSpPr/>
            <p:nvPr/>
          </p:nvSpPr>
          <p:spPr>
            <a:xfrm>
              <a:off x="2771765" y="985845"/>
              <a:ext cx="6785294" cy="2471704"/>
            </a:xfrm>
            <a:prstGeom prst="roundRect">
              <a:avLst>
                <a:gd name="adj" fmla="val 0"/>
              </a:avLst>
            </a:prstGeom>
            <a:noFill/>
            <a:ln w="12700" cap="flat" cmpd="sng">
              <a:solidFill>
                <a:schemeClr val="bg1">
                  <a:lumMod val="50000"/>
                </a:schemeClr>
              </a:solidFill>
              <a:prstDash val="solid"/>
              <a:bevel/>
              <a:headEnd type="none" w="sm" len="sm"/>
              <a:tailEnd type="none" w="sm" len="sm"/>
            </a:ln>
          </p:spPr>
          <p:txBody>
            <a:bodyPr spcFirstLastPara="1" wrap="square" lIns="63502" tIns="63502" rIns="63502" bIns="63502" anchor="ctr" anchorCtr="0">
              <a:noAutofit/>
            </a:bodyPr>
            <a:lstStyle/>
            <a:p>
              <a:pPr marL="0" marR="0" lvl="0" indent="0" algn="ctr" defTabSz="362880"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5" name="Google Shape;1263;p28">
              <a:extLst>
                <a:ext uri="{FF2B5EF4-FFF2-40B4-BE49-F238E27FC236}">
                  <a16:creationId xmlns:a16="http://schemas.microsoft.com/office/drawing/2014/main" id="{66DCE882-0ABF-22D4-71D5-751645268598}"/>
                </a:ext>
              </a:extLst>
            </p:cNvPr>
            <p:cNvCxnSpPr>
              <a:cxnSpLocks/>
            </p:cNvCxnSpPr>
            <p:nvPr/>
          </p:nvCxnSpPr>
          <p:spPr>
            <a:xfrm>
              <a:off x="6052930" y="2070107"/>
              <a:ext cx="210476" cy="0"/>
            </a:xfrm>
            <a:prstGeom prst="straightConnector1">
              <a:avLst/>
            </a:prstGeom>
            <a:noFill/>
            <a:ln w="28575" cap="flat" cmpd="sng">
              <a:solidFill>
                <a:schemeClr val="tx1"/>
              </a:solidFill>
              <a:prstDash val="solid"/>
              <a:round/>
              <a:headEnd type="none" w="med" len="med"/>
              <a:tailEnd type="stealth" w="med" len="med"/>
            </a:ln>
          </p:spPr>
        </p:cxnSp>
        <p:sp>
          <p:nvSpPr>
            <p:cNvPr id="16" name="Google Shape;1308;p30">
              <a:extLst>
                <a:ext uri="{FF2B5EF4-FFF2-40B4-BE49-F238E27FC236}">
                  <a16:creationId xmlns:a16="http://schemas.microsoft.com/office/drawing/2014/main" id="{BCC19C86-51AD-A713-FFAD-41FF620F91FB}"/>
                </a:ext>
              </a:extLst>
            </p:cNvPr>
            <p:cNvSpPr/>
            <p:nvPr/>
          </p:nvSpPr>
          <p:spPr>
            <a:xfrm>
              <a:off x="2837707" y="1040512"/>
              <a:ext cx="1503236" cy="2059191"/>
            </a:xfrm>
            <a:prstGeom prst="rect">
              <a:avLst/>
            </a:prstGeom>
            <a:solidFill>
              <a:srgbClr val="F3F2EB"/>
            </a:solidFill>
            <a:ln>
              <a:noFill/>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cxnSp>
          <p:nvCxnSpPr>
            <p:cNvPr id="18" name="Google Shape;1263;p28">
              <a:extLst>
                <a:ext uri="{FF2B5EF4-FFF2-40B4-BE49-F238E27FC236}">
                  <a16:creationId xmlns:a16="http://schemas.microsoft.com/office/drawing/2014/main" id="{06E4CA2F-C4C1-4F40-8602-A6219DA82A3A}"/>
                </a:ext>
              </a:extLst>
            </p:cNvPr>
            <p:cNvCxnSpPr>
              <a:cxnSpLocks/>
            </p:cNvCxnSpPr>
            <p:nvPr/>
          </p:nvCxnSpPr>
          <p:spPr>
            <a:xfrm>
              <a:off x="4340943" y="2070107"/>
              <a:ext cx="208751" cy="0"/>
            </a:xfrm>
            <a:prstGeom prst="straightConnector1">
              <a:avLst/>
            </a:prstGeom>
            <a:noFill/>
            <a:ln w="28575" cap="flat" cmpd="sng">
              <a:solidFill>
                <a:schemeClr val="tx1"/>
              </a:solidFill>
              <a:prstDash val="solid"/>
              <a:round/>
              <a:headEnd type="none" w="med" len="med"/>
              <a:tailEnd type="stealth" w="med" len="med"/>
            </a:ln>
          </p:spPr>
        </p:cxnSp>
        <p:pic>
          <p:nvPicPr>
            <p:cNvPr id="19" name="图形 18" descr="视频博客 轮廓">
              <a:extLst>
                <a:ext uri="{FF2B5EF4-FFF2-40B4-BE49-F238E27FC236}">
                  <a16:creationId xmlns:a16="http://schemas.microsoft.com/office/drawing/2014/main" id="{11E4E5FF-FAE6-C480-1039-C6F01EB2B5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726" y="1834390"/>
              <a:ext cx="457200" cy="457200"/>
            </a:xfrm>
            <a:prstGeom prst="rect">
              <a:avLst/>
            </a:prstGeom>
          </p:spPr>
        </p:pic>
        <p:pic>
          <p:nvPicPr>
            <p:cNvPr id="20" name="图形 19" descr="数据库 轮廓">
              <a:extLst>
                <a:ext uri="{FF2B5EF4-FFF2-40B4-BE49-F238E27FC236}">
                  <a16:creationId xmlns:a16="http://schemas.microsoft.com/office/drawing/2014/main" id="{C0A8030D-4C89-956B-F302-E1C66ED226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60726" y="1314659"/>
              <a:ext cx="457200" cy="457200"/>
            </a:xfrm>
            <a:prstGeom prst="rect">
              <a:avLst/>
            </a:prstGeom>
          </p:spPr>
        </p:pic>
        <p:sp>
          <p:nvSpPr>
            <p:cNvPr id="21" name="文本框 20">
              <a:extLst>
                <a:ext uri="{FF2B5EF4-FFF2-40B4-BE49-F238E27FC236}">
                  <a16:creationId xmlns:a16="http://schemas.microsoft.com/office/drawing/2014/main" id="{930C997C-0FF9-3710-A21D-339F572B8B01}"/>
                </a:ext>
              </a:extLst>
            </p:cNvPr>
            <p:cNvSpPr txBox="1"/>
            <p:nvPr/>
          </p:nvSpPr>
          <p:spPr>
            <a:xfrm>
              <a:off x="2835984" y="1079600"/>
              <a:ext cx="1503236" cy="276999"/>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Pre-trained data</a:t>
              </a:r>
            </a:p>
          </p:txBody>
        </p:sp>
        <p:sp>
          <p:nvSpPr>
            <p:cNvPr id="22" name="文本框 21">
              <a:extLst>
                <a:ext uri="{FF2B5EF4-FFF2-40B4-BE49-F238E27FC236}">
                  <a16:creationId xmlns:a16="http://schemas.microsoft.com/office/drawing/2014/main" id="{F29B8A01-05D1-41EE-DCA2-FB17AAC5579A}"/>
                </a:ext>
              </a:extLst>
            </p:cNvPr>
            <p:cNvSpPr txBox="1"/>
            <p:nvPr/>
          </p:nvSpPr>
          <p:spPr>
            <a:xfrm>
              <a:off x="2833204" y="2170100"/>
              <a:ext cx="1507739" cy="276999"/>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Prompts</a:t>
              </a:r>
            </a:p>
          </p:txBody>
        </p:sp>
        <p:sp>
          <p:nvSpPr>
            <p:cNvPr id="23" name="文本框 22">
              <a:extLst>
                <a:ext uri="{FF2B5EF4-FFF2-40B4-BE49-F238E27FC236}">
                  <a16:creationId xmlns:a16="http://schemas.microsoft.com/office/drawing/2014/main" id="{480C85F5-79DE-8EBE-A170-6EB348BA0312}"/>
                </a:ext>
              </a:extLst>
            </p:cNvPr>
            <p:cNvSpPr txBox="1"/>
            <p:nvPr/>
          </p:nvSpPr>
          <p:spPr>
            <a:xfrm>
              <a:off x="3468511" y="1664625"/>
              <a:ext cx="241630" cy="276999"/>
            </a:xfrm>
            <a:prstGeom prst="rect">
              <a:avLst/>
            </a:prstGeom>
            <a:noFill/>
          </p:spPr>
          <p:txBody>
            <a:bodyPr wrap="square" rtlCol="0">
              <a:spAutoFit/>
            </a:bodyPr>
            <a:lstStyle>
              <a:defPPr>
                <a:defRPr lang="en-US"/>
              </a:defPPr>
              <a:lvl1pPr algn="ctr">
                <a:defRPr sz="1200" b="1">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a:t>
              </a:r>
            </a:p>
          </p:txBody>
        </p:sp>
        <p:sp>
          <p:nvSpPr>
            <p:cNvPr id="24" name="对话气泡: 矩形 23">
              <a:extLst>
                <a:ext uri="{FF2B5EF4-FFF2-40B4-BE49-F238E27FC236}">
                  <a16:creationId xmlns:a16="http://schemas.microsoft.com/office/drawing/2014/main" id="{AA79D83E-046A-8273-C2B0-4B229CD93DDF}"/>
                </a:ext>
              </a:extLst>
            </p:cNvPr>
            <p:cNvSpPr/>
            <p:nvPr/>
          </p:nvSpPr>
          <p:spPr>
            <a:xfrm>
              <a:off x="2893258" y="2447099"/>
              <a:ext cx="1390650" cy="598587"/>
            </a:xfrm>
            <a:prstGeom prst="wedgeRectCallout">
              <a:avLst>
                <a:gd name="adj1" fmla="val -16765"/>
                <a:gd name="adj2" fmla="val -58309"/>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What’s your favor token in a tuple of synonyms {…}?</a:t>
              </a:r>
            </a:p>
          </p:txBody>
        </p:sp>
        <p:sp>
          <p:nvSpPr>
            <p:cNvPr id="25" name="Google Shape;1308;p30">
              <a:extLst>
                <a:ext uri="{FF2B5EF4-FFF2-40B4-BE49-F238E27FC236}">
                  <a16:creationId xmlns:a16="http://schemas.microsoft.com/office/drawing/2014/main" id="{0AC3E140-ACDF-252A-83B0-2EFD183F8054}"/>
                </a:ext>
              </a:extLst>
            </p:cNvPr>
            <p:cNvSpPr/>
            <p:nvPr/>
          </p:nvSpPr>
          <p:spPr>
            <a:xfrm>
              <a:off x="4549694" y="1040512"/>
              <a:ext cx="1503236" cy="2059191"/>
            </a:xfrm>
            <a:prstGeom prst="rect">
              <a:avLst/>
            </a:prstGeom>
            <a:solidFill>
              <a:srgbClr val="F3F2EB"/>
            </a:solidFill>
            <a:ln>
              <a:noFill/>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6" name="文本框 25">
              <a:extLst>
                <a:ext uri="{FF2B5EF4-FFF2-40B4-BE49-F238E27FC236}">
                  <a16:creationId xmlns:a16="http://schemas.microsoft.com/office/drawing/2014/main" id="{0CB38DF9-CBDF-82D4-A837-F862963AA44F}"/>
                </a:ext>
              </a:extLst>
            </p:cNvPr>
            <p:cNvSpPr txBox="1"/>
            <p:nvPr/>
          </p:nvSpPr>
          <p:spPr>
            <a:xfrm>
              <a:off x="4549695" y="1079600"/>
              <a:ext cx="1503236" cy="646331"/>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Frequency-dependent tokenization </a:t>
              </a:r>
            </a:p>
          </p:txBody>
        </p:sp>
        <p:sp>
          <p:nvSpPr>
            <p:cNvPr id="27" name="文本框 26">
              <a:extLst>
                <a:ext uri="{FF2B5EF4-FFF2-40B4-BE49-F238E27FC236}">
                  <a16:creationId xmlns:a16="http://schemas.microsoft.com/office/drawing/2014/main" id="{FA8AFC73-323C-97BB-F183-CF558CB1D921}"/>
                </a:ext>
              </a:extLst>
            </p:cNvPr>
            <p:cNvSpPr txBox="1"/>
            <p:nvPr/>
          </p:nvSpPr>
          <p:spPr>
            <a:xfrm>
              <a:off x="4549694" y="1862801"/>
              <a:ext cx="1507740" cy="1222835"/>
            </a:xfrm>
            <a:prstGeom prst="rect">
              <a:avLst/>
            </a:prstGeom>
            <a:noFill/>
            <a:ln>
              <a:noFill/>
            </a:ln>
          </p:spPr>
          <p:txBody>
            <a:bodyPr wrap="square" rtlCol="0">
              <a:spAutoFit/>
            </a:bodyPr>
            <a:lstStyle>
              <a:defPPr>
                <a:defRPr lang="en-US"/>
              </a:defPPr>
              <a:lvl1pPr algn="ctr">
                <a:defRPr sz="1000">
                  <a:latin typeface="Georgia" panose="02040502050405020303" pitchFamily="18" charset="0"/>
                </a:defRPr>
              </a:lvl1pPr>
            </a:lstStyle>
            <a:p>
              <a:pPr marL="0" marR="0" lvl="0" indent="0" algn="l" defTabSz="914400" rtl="0" eaLnBrk="0" fontAlgn="base" latinLnBrk="0" hangingPunct="0">
                <a:lnSpc>
                  <a:spcPts val="11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a:t>
              </a:r>
              <a:r>
                <a:rPr kumimoji="0" lang="en-US" sz="1100" b="0"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rPr>
                <a:t>overcorrection</a:t>
              </a: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a:t>
              </a:r>
              <a:r>
                <a:rPr kumimoji="0" lang="en-US" sz="1100" b="0" i="0" u="none" strike="noStrike" kern="1200" cap="none" spc="0" normalizeH="0" baseline="0" noProof="0" dirty="0">
                  <a:ln>
                    <a:noFill/>
                  </a:ln>
                  <a:solidFill>
                    <a:srgbClr val="FF6600"/>
                  </a:solidFill>
                  <a:effectLst/>
                  <a:uLnTx/>
                  <a:uFillTx/>
                  <a:latin typeface="Calibri"/>
                  <a:ea typeface="+mn-ea"/>
                  <a:cs typeface="Times New Roman" panose="02020603050405020304" pitchFamily="18" charset="0"/>
                </a:rPr>
                <a:t>over-correction</a:t>
              </a: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a:t>
              </a:r>
              <a:r>
                <a:rPr kumimoji="0" lang="en-US" sz="1100" b="0" i="0" u="none" strike="noStrike" kern="1200" cap="none" spc="0" normalizeH="0" baseline="0" noProof="0" dirty="0">
                  <a:ln>
                    <a:noFill/>
                  </a:ln>
                  <a:solidFill>
                    <a:srgbClr val="8A8558"/>
                  </a:solidFill>
                  <a:effectLst/>
                  <a:uLnTx/>
                  <a:uFillTx/>
                  <a:latin typeface="Calibri"/>
                  <a:ea typeface="+mn-ea"/>
                  <a:cs typeface="Times New Roman" panose="02020603050405020304" pitchFamily="18" charset="0"/>
                </a:rPr>
                <a:t>over correction</a:t>
              </a: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a:t>
              </a:r>
              <a:r>
                <a:rPr kumimoji="0" lang="en-US" sz="1100" b="0"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rPr>
                <a:t>filmmaker</a:t>
              </a: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a:t>
              </a:r>
              <a:r>
                <a:rPr kumimoji="0" lang="en-US" sz="1100" b="0" i="0" u="none" strike="noStrike" kern="1200" cap="none" spc="0" normalizeH="0" baseline="0" noProof="0" dirty="0">
                  <a:ln>
                    <a:noFill/>
                  </a:ln>
                  <a:solidFill>
                    <a:srgbClr val="FF6600"/>
                  </a:solidFill>
                  <a:effectLst/>
                  <a:uLnTx/>
                  <a:uFillTx/>
                  <a:latin typeface="Calibri"/>
                  <a:ea typeface="+mn-ea"/>
                  <a:cs typeface="Times New Roman" panose="02020603050405020304" pitchFamily="18" charset="0"/>
                </a:rPr>
                <a:t>film-maker</a:t>
              </a: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a:t>
              </a:r>
              <a:r>
                <a:rPr kumimoji="0" lang="en-US" sz="1100" b="0" i="0" u="none" strike="noStrike" kern="1200" cap="none" spc="0" normalizeH="0" baseline="0" noProof="0" dirty="0">
                  <a:ln>
                    <a:noFill/>
                  </a:ln>
                  <a:solidFill>
                    <a:srgbClr val="8A8558"/>
                  </a:solidFill>
                  <a:effectLst/>
                  <a:uLnTx/>
                  <a:uFillTx/>
                  <a:latin typeface="Calibri"/>
                  <a:ea typeface="+mn-ea"/>
                  <a:cs typeface="Times New Roman" panose="02020603050405020304" pitchFamily="18" charset="0"/>
                </a:rPr>
                <a:t>film maker</a:t>
              </a: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a:t>
              </a:r>
              <a:r>
                <a:rPr kumimoji="0" lang="en-US" sz="1100" b="0"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rPr>
                <a:t>long-standing</a:t>
              </a: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a:t>
              </a:r>
              <a:r>
                <a:rPr kumimoji="0" lang="en-US" sz="1100" b="0" i="0" u="none" strike="noStrike" kern="1200" cap="none" spc="0" normalizeH="0" baseline="0" noProof="0" dirty="0">
                  <a:ln>
                    <a:noFill/>
                  </a:ln>
                  <a:solidFill>
                    <a:srgbClr val="FF6600"/>
                  </a:solidFill>
                  <a:effectLst/>
                  <a:uLnTx/>
                  <a:uFillTx/>
                  <a:latin typeface="Calibri"/>
                  <a:ea typeface="+mn-ea"/>
                  <a:cs typeface="Times New Roman" panose="02020603050405020304" pitchFamily="18" charset="0"/>
                </a:rPr>
                <a:t>longstanding</a:t>
              </a: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a:t>
              </a:r>
              <a:r>
                <a:rPr kumimoji="0" lang="en-US" sz="1100" b="0" i="0" u="none" strike="noStrike" kern="1200" cap="none" spc="0" normalizeH="0" baseline="0" noProof="0" dirty="0">
                  <a:ln>
                    <a:noFill/>
                  </a:ln>
                  <a:solidFill>
                    <a:srgbClr val="8A8558"/>
                  </a:solidFill>
                  <a:effectLst/>
                  <a:uLnTx/>
                  <a:uFillTx/>
                  <a:latin typeface="Calibri"/>
                  <a:ea typeface="+mn-ea"/>
                  <a:cs typeface="Times New Roman" panose="02020603050405020304" pitchFamily="18" charset="0"/>
                </a:rPr>
                <a:t>long standing</a:t>
              </a:r>
              <a:r>
                <a:rPr kumimoji="0" lang="en-US" sz="11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a:t>
              </a:r>
            </a:p>
          </p:txBody>
        </p:sp>
        <p:grpSp>
          <p:nvGrpSpPr>
            <p:cNvPr id="28" name="组合 27">
              <a:extLst>
                <a:ext uri="{FF2B5EF4-FFF2-40B4-BE49-F238E27FC236}">
                  <a16:creationId xmlns:a16="http://schemas.microsoft.com/office/drawing/2014/main" id="{9BDC1582-AE8A-DB8F-0373-450AD3BABA17}"/>
                </a:ext>
              </a:extLst>
            </p:cNvPr>
            <p:cNvGrpSpPr/>
            <p:nvPr/>
          </p:nvGrpSpPr>
          <p:grpSpPr>
            <a:xfrm flipV="1">
              <a:off x="4593451" y="1720040"/>
              <a:ext cx="1417667" cy="128692"/>
              <a:chOff x="1950900" y="2187638"/>
              <a:chExt cx="5242200" cy="768225"/>
            </a:xfrm>
          </p:grpSpPr>
          <p:sp>
            <p:nvSpPr>
              <p:cNvPr id="65" name="Google Shape;1029;p25">
                <a:extLst>
                  <a:ext uri="{FF2B5EF4-FFF2-40B4-BE49-F238E27FC236}">
                    <a16:creationId xmlns:a16="http://schemas.microsoft.com/office/drawing/2014/main" id="{4555E436-BF4C-A98C-11BE-C8112B81E6B2}"/>
                  </a:ext>
                </a:extLst>
              </p:cNvPr>
              <p:cNvSpPr/>
              <p:nvPr/>
            </p:nvSpPr>
            <p:spPr>
              <a:xfrm>
                <a:off x="1950900" y="2187638"/>
                <a:ext cx="5242200" cy="764400"/>
              </a:xfrm>
              <a:prstGeom prst="roundRect">
                <a:avLst>
                  <a:gd name="adj" fmla="val 16667"/>
                </a:avLst>
              </a:prstGeom>
              <a:gradFill>
                <a:gsLst>
                  <a:gs pos="100000">
                    <a:schemeClr val="tx1"/>
                  </a:gs>
                  <a:gs pos="0">
                    <a:schemeClr val="bg1">
                      <a:lumMod val="95000"/>
                    </a:scheme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66" name="Google Shape;1030;p25">
                <a:extLst>
                  <a:ext uri="{FF2B5EF4-FFF2-40B4-BE49-F238E27FC236}">
                    <a16:creationId xmlns:a16="http://schemas.microsoft.com/office/drawing/2014/main" id="{EE065B9E-BA45-79DD-2984-0D80B161ADED}"/>
                  </a:ext>
                </a:extLst>
              </p:cNvPr>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67" name="Google Shape;1031;p25">
                <a:extLst>
                  <a:ext uri="{FF2B5EF4-FFF2-40B4-BE49-F238E27FC236}">
                    <a16:creationId xmlns:a16="http://schemas.microsoft.com/office/drawing/2014/main" id="{D35F9098-0989-EAC2-3E7F-911727D39EF8}"/>
                  </a:ext>
                </a:extLst>
              </p:cNvPr>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68" name="Google Shape;1032;p25">
                <a:extLst>
                  <a:ext uri="{FF2B5EF4-FFF2-40B4-BE49-F238E27FC236}">
                    <a16:creationId xmlns:a16="http://schemas.microsoft.com/office/drawing/2014/main" id="{8645F107-424A-1BED-0ADB-EF736B62D577}"/>
                  </a:ext>
                </a:extLst>
              </p:cNvPr>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69" name="Google Shape;1033;p25">
                <a:extLst>
                  <a:ext uri="{FF2B5EF4-FFF2-40B4-BE49-F238E27FC236}">
                    <a16:creationId xmlns:a16="http://schemas.microsoft.com/office/drawing/2014/main" id="{90F8AAA2-6679-F4DA-4075-DCF56F9068C6}"/>
                  </a:ext>
                </a:extLst>
              </p:cNvPr>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70" name="Google Shape;1034;p25">
                <a:extLst>
                  <a:ext uri="{FF2B5EF4-FFF2-40B4-BE49-F238E27FC236}">
                    <a16:creationId xmlns:a16="http://schemas.microsoft.com/office/drawing/2014/main" id="{805EB19C-6221-E7F2-F6CE-863A0879D2F8}"/>
                  </a:ext>
                </a:extLst>
              </p:cNvPr>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71" name="Google Shape;1035;p25">
                <a:extLst>
                  <a:ext uri="{FF2B5EF4-FFF2-40B4-BE49-F238E27FC236}">
                    <a16:creationId xmlns:a16="http://schemas.microsoft.com/office/drawing/2014/main" id="{F62A78A1-CDB5-DA69-3D97-CEA8780EA400}"/>
                  </a:ext>
                </a:extLst>
              </p:cNvPr>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grpSp>
        <p:cxnSp>
          <p:nvCxnSpPr>
            <p:cNvPr id="29" name="Google Shape;1263;p28">
              <a:extLst>
                <a:ext uri="{FF2B5EF4-FFF2-40B4-BE49-F238E27FC236}">
                  <a16:creationId xmlns:a16="http://schemas.microsoft.com/office/drawing/2014/main" id="{227FD4BD-B69F-F686-E0DA-8BE95E19FDAB}"/>
                </a:ext>
              </a:extLst>
            </p:cNvPr>
            <p:cNvCxnSpPr>
              <a:cxnSpLocks/>
            </p:cNvCxnSpPr>
            <p:nvPr/>
          </p:nvCxnSpPr>
          <p:spPr>
            <a:xfrm>
              <a:off x="7766642" y="2070107"/>
              <a:ext cx="227947" cy="0"/>
            </a:xfrm>
            <a:prstGeom prst="straightConnector1">
              <a:avLst/>
            </a:prstGeom>
            <a:noFill/>
            <a:ln w="28575" cap="flat" cmpd="sng">
              <a:solidFill>
                <a:schemeClr val="tx1"/>
              </a:solidFill>
              <a:prstDash val="solid"/>
              <a:round/>
              <a:headEnd type="none" w="med" len="med"/>
              <a:tailEnd type="stealth" w="med" len="med"/>
            </a:ln>
          </p:spPr>
        </p:cxnSp>
        <p:grpSp>
          <p:nvGrpSpPr>
            <p:cNvPr id="30" name="组合 29">
              <a:extLst>
                <a:ext uri="{FF2B5EF4-FFF2-40B4-BE49-F238E27FC236}">
                  <a16:creationId xmlns:a16="http://schemas.microsoft.com/office/drawing/2014/main" id="{90D16892-6CBB-3267-F029-E30C88CFDBE5}"/>
                </a:ext>
              </a:extLst>
            </p:cNvPr>
            <p:cNvGrpSpPr/>
            <p:nvPr/>
          </p:nvGrpSpPr>
          <p:grpSpPr>
            <a:xfrm>
              <a:off x="7994589" y="1040512"/>
              <a:ext cx="1503236" cy="2059191"/>
              <a:chOff x="9374188" y="1796210"/>
              <a:chExt cx="1503236" cy="2059191"/>
            </a:xfrm>
          </p:grpSpPr>
          <p:sp>
            <p:nvSpPr>
              <p:cNvPr id="58" name="Google Shape;1308;p30">
                <a:extLst>
                  <a:ext uri="{FF2B5EF4-FFF2-40B4-BE49-F238E27FC236}">
                    <a16:creationId xmlns:a16="http://schemas.microsoft.com/office/drawing/2014/main" id="{0CB7E01F-F30E-8C97-F9BA-1F1691FA8745}"/>
                  </a:ext>
                </a:extLst>
              </p:cNvPr>
              <p:cNvSpPr/>
              <p:nvPr/>
            </p:nvSpPr>
            <p:spPr>
              <a:xfrm>
                <a:off x="9374188" y="1796210"/>
                <a:ext cx="1503236" cy="2059191"/>
              </a:xfrm>
              <a:prstGeom prst="rect">
                <a:avLst/>
              </a:prstGeom>
              <a:solidFill>
                <a:srgbClr val="F3F2EB"/>
              </a:solidFill>
              <a:ln>
                <a:noFill/>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9" name="文本框 58">
                <a:extLst>
                  <a:ext uri="{FF2B5EF4-FFF2-40B4-BE49-F238E27FC236}">
                    <a16:creationId xmlns:a16="http://schemas.microsoft.com/office/drawing/2014/main" id="{37F16C1C-0E03-B493-A6C2-88B088069A7D}"/>
                  </a:ext>
                </a:extLst>
              </p:cNvPr>
              <p:cNvSpPr txBox="1"/>
              <p:nvPr/>
            </p:nvSpPr>
            <p:spPr>
              <a:xfrm>
                <a:off x="9374188" y="1835298"/>
                <a:ext cx="1503236" cy="461665"/>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Knowledge circuits</a:t>
                </a:r>
              </a:p>
            </p:txBody>
          </p:sp>
          <p:pic>
            <p:nvPicPr>
              <p:cNvPr id="60" name="图形 59" descr="联机会议 轮廓">
                <a:extLst>
                  <a:ext uri="{FF2B5EF4-FFF2-40B4-BE49-F238E27FC236}">
                    <a16:creationId xmlns:a16="http://schemas.microsoft.com/office/drawing/2014/main" id="{5E33E50A-F27D-40E1-8A05-421E5DF3DE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7206" y="2688758"/>
                <a:ext cx="457200" cy="457200"/>
              </a:xfrm>
              <a:prstGeom prst="rect">
                <a:avLst/>
              </a:prstGeom>
            </p:spPr>
          </p:pic>
          <p:pic>
            <p:nvPicPr>
              <p:cNvPr id="61" name="图形 60" descr="视频博客 轮廓">
                <a:extLst>
                  <a:ext uri="{FF2B5EF4-FFF2-40B4-BE49-F238E27FC236}">
                    <a16:creationId xmlns:a16="http://schemas.microsoft.com/office/drawing/2014/main" id="{8AF66DBB-7BBE-46D7-2360-1FB3AAD80A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7206" y="2199044"/>
                <a:ext cx="457200" cy="457200"/>
              </a:xfrm>
              <a:prstGeom prst="rect">
                <a:avLst/>
              </a:prstGeom>
            </p:spPr>
          </p:pic>
          <p:sp>
            <p:nvSpPr>
              <p:cNvPr id="62" name="文本框 61">
                <a:extLst>
                  <a:ext uri="{FF2B5EF4-FFF2-40B4-BE49-F238E27FC236}">
                    <a16:creationId xmlns:a16="http://schemas.microsoft.com/office/drawing/2014/main" id="{C69B9B10-CCC3-1547-6AE3-DA123EA2EE91}"/>
                  </a:ext>
                </a:extLst>
              </p:cNvPr>
              <p:cNvSpPr txBox="1"/>
              <p:nvPr/>
            </p:nvSpPr>
            <p:spPr>
              <a:xfrm>
                <a:off x="10001420" y="2527424"/>
                <a:ext cx="241630" cy="276999"/>
              </a:xfrm>
              <a:prstGeom prst="rect">
                <a:avLst/>
              </a:prstGeom>
              <a:noFill/>
            </p:spPr>
            <p:txBody>
              <a:bodyPr wrap="square" rtlCol="0">
                <a:spAutoFit/>
              </a:bodyPr>
              <a:lstStyle>
                <a:defPPr>
                  <a:defRPr lang="en-US"/>
                </a:defPPr>
                <a:lvl1pPr algn="ctr">
                  <a:defRPr sz="1200" b="1">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a:t>
                </a:r>
              </a:p>
            </p:txBody>
          </p:sp>
          <p:sp>
            <p:nvSpPr>
              <p:cNvPr id="63" name="文本框 62">
                <a:extLst>
                  <a:ext uri="{FF2B5EF4-FFF2-40B4-BE49-F238E27FC236}">
                    <a16:creationId xmlns:a16="http://schemas.microsoft.com/office/drawing/2014/main" id="{7B7525BC-335E-D6EC-ED88-7C4BFA51CDE6}"/>
                  </a:ext>
                </a:extLst>
              </p:cNvPr>
              <p:cNvSpPr txBox="1"/>
              <p:nvPr/>
            </p:nvSpPr>
            <p:spPr>
              <a:xfrm>
                <a:off x="9382204" y="3056729"/>
                <a:ext cx="1495220" cy="276999"/>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Homogenization</a:t>
                </a:r>
              </a:p>
            </p:txBody>
          </p:sp>
          <p:sp>
            <p:nvSpPr>
              <p:cNvPr id="64" name="对话气泡: 矩形 63">
                <a:extLst>
                  <a:ext uri="{FF2B5EF4-FFF2-40B4-BE49-F238E27FC236}">
                    <a16:creationId xmlns:a16="http://schemas.microsoft.com/office/drawing/2014/main" id="{4F755ADB-38FA-0DB8-C4C0-318257C35857}"/>
                  </a:ext>
                </a:extLst>
              </p:cNvPr>
              <p:cNvSpPr/>
              <p:nvPr/>
            </p:nvSpPr>
            <p:spPr>
              <a:xfrm>
                <a:off x="9434489" y="3322073"/>
                <a:ext cx="1390650" cy="479312"/>
              </a:xfrm>
              <a:prstGeom prst="wedgeRectCallout">
                <a:avLst>
                  <a:gd name="adj1" fmla="val -28118"/>
                  <a:gd name="adj2" fmla="val -61156"/>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{synonyms}</a:t>
                </a:r>
                <a:r>
                  <a:rPr kumimoji="0" lang="en-US" sz="1100" b="0" i="0" u="none" strike="noStrike" kern="1200" cap="none" spc="0" normalizeH="0" baseline="0" noProof="0" dirty="0">
                    <a:ln>
                      <a:noFill/>
                    </a:ln>
                    <a:solidFill>
                      <a:srgbClr val="000000"/>
                    </a:solidFill>
                    <a:effectLst/>
                    <a:uLnTx/>
                    <a:uFillTx/>
                    <a:latin typeface="Calibri"/>
                    <a:ea typeface="+mn-ea"/>
                    <a:cs typeface="+mn-cs"/>
                  </a:rPr>
                  <a:t> = high-frequency tokens</a:t>
                </a:r>
              </a:p>
            </p:txBody>
          </p:sp>
        </p:grpSp>
        <p:sp>
          <p:nvSpPr>
            <p:cNvPr id="31" name="矩形: 圆顶角 30">
              <a:extLst>
                <a:ext uri="{FF2B5EF4-FFF2-40B4-BE49-F238E27FC236}">
                  <a16:creationId xmlns:a16="http://schemas.microsoft.com/office/drawing/2014/main" id="{5E9B6601-7253-C09E-6A15-96E8165B6679}"/>
                </a:ext>
              </a:extLst>
            </p:cNvPr>
            <p:cNvSpPr/>
            <p:nvPr/>
          </p:nvSpPr>
          <p:spPr>
            <a:xfrm>
              <a:off x="2772458" y="662258"/>
              <a:ext cx="3280472" cy="322659"/>
            </a:xfrm>
            <a:prstGeom prst="round2SameRect">
              <a:avLst/>
            </a:prstGeom>
            <a:solidFill>
              <a:srgbClr val="DDDBCA"/>
            </a:solidFill>
            <a:ln w="12700">
              <a:solidFill>
                <a:srgbClr val="848484"/>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0" dirty="0">
                  <a:solidFill>
                    <a:prstClr val="black"/>
                  </a:solidFill>
                  <a:latin typeface="Times New Roman" panose="02020603050405020304" pitchFamily="18" charset="0"/>
                  <a:ea typeface="微软雅黑"/>
                  <a:cs typeface="Times New Roman" panose="02020603050405020304" pitchFamily="18" charset="0"/>
                </a:rPr>
                <a:t>BNE</a:t>
              </a:r>
              <a:r>
                <a:rPr kumimoji="0"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conundrum</a:t>
              </a:r>
              <a:endParaRPr kumimoji="0" lang="zh-CN"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cxnSp>
          <p:nvCxnSpPr>
            <p:cNvPr id="32" name="Google Shape;1267;p28">
              <a:extLst>
                <a:ext uri="{FF2B5EF4-FFF2-40B4-BE49-F238E27FC236}">
                  <a16:creationId xmlns:a16="http://schemas.microsoft.com/office/drawing/2014/main" id="{9844DFED-5962-FDC6-1AFA-4D943D1DA728}"/>
                </a:ext>
              </a:extLst>
            </p:cNvPr>
            <p:cNvCxnSpPr>
              <a:cxnSpLocks/>
              <a:stCxn id="37" idx="4"/>
              <a:endCxn id="34" idx="2"/>
            </p:cNvCxnSpPr>
            <p:nvPr/>
          </p:nvCxnSpPr>
          <p:spPr>
            <a:xfrm rot="5400000">
              <a:off x="6771211" y="1996875"/>
              <a:ext cx="455842" cy="64800"/>
            </a:xfrm>
            <a:prstGeom prst="curvedConnector4">
              <a:avLst>
                <a:gd name="adj1" fmla="val 42892"/>
                <a:gd name="adj2" fmla="val 452778"/>
              </a:avLst>
            </a:prstGeom>
            <a:noFill/>
            <a:ln w="15875" cap="flat" cmpd="sng">
              <a:solidFill>
                <a:schemeClr val="tx1"/>
              </a:solidFill>
              <a:prstDash val="solid"/>
              <a:round/>
              <a:headEnd type="none" w="med" len="med"/>
              <a:tailEnd type="stealth" w="med" len="med"/>
            </a:ln>
          </p:spPr>
        </p:cxnSp>
        <p:sp>
          <p:nvSpPr>
            <p:cNvPr id="33" name="文本框 32">
              <a:extLst>
                <a:ext uri="{FF2B5EF4-FFF2-40B4-BE49-F238E27FC236}">
                  <a16:creationId xmlns:a16="http://schemas.microsoft.com/office/drawing/2014/main" id="{55658570-BCF9-1AFA-B92F-1F75DBF508A9}"/>
                </a:ext>
              </a:extLst>
            </p:cNvPr>
            <p:cNvSpPr txBox="1"/>
            <p:nvPr/>
          </p:nvSpPr>
          <p:spPr>
            <a:xfrm>
              <a:off x="6279914" y="1442862"/>
              <a:ext cx="1503236"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Calibri"/>
                  <a:ea typeface="微软雅黑"/>
                  <a:cs typeface="Times New Roman" panose="02020603050405020304" pitchFamily="18" charset="0"/>
                </a:rPr>
                <a:t>Input embeddings</a:t>
              </a:r>
              <a:endParaRPr kumimoji="0" lang="zh-CN" altLang="en-US" sz="1200" b="0" i="0" u="none" strike="noStrike" kern="0" cap="none" spc="0" normalizeH="0" baseline="0" noProof="0" dirty="0">
                <a:ln>
                  <a:noFill/>
                </a:ln>
                <a:solidFill>
                  <a:prstClr val="black"/>
                </a:solidFill>
                <a:effectLst/>
                <a:uLnTx/>
                <a:uFillTx/>
                <a:latin typeface="Calibri"/>
                <a:ea typeface="微软雅黑"/>
                <a:cs typeface="Times New Roman" panose="02020603050405020304" pitchFamily="18" charset="0"/>
              </a:endParaRPr>
            </a:p>
          </p:txBody>
        </p:sp>
        <p:sp>
          <p:nvSpPr>
            <p:cNvPr id="34" name="Google Shape;1006;p23">
              <a:extLst>
                <a:ext uri="{FF2B5EF4-FFF2-40B4-BE49-F238E27FC236}">
                  <a16:creationId xmlns:a16="http://schemas.microsoft.com/office/drawing/2014/main" id="{15494A0E-70E1-361D-AFF7-85C050EE9873}"/>
                </a:ext>
              </a:extLst>
            </p:cNvPr>
            <p:cNvSpPr>
              <a:spLocks noChangeAspect="1"/>
            </p:cNvSpPr>
            <p:nvPr/>
          </p:nvSpPr>
          <p:spPr>
            <a:xfrm>
              <a:off x="6966732" y="2192396"/>
              <a:ext cx="129600" cy="129600"/>
            </a:xfrm>
            <a:prstGeom prst="ellipse">
              <a:avLst/>
            </a:prstGeom>
            <a:solidFill>
              <a:srgbClr val="FF6600"/>
            </a:solidFill>
            <a:ln w="12700" cap="flat" cmpd="sng">
              <a:noFill/>
              <a:prstDash val="solid"/>
              <a:round/>
              <a:headEnd type="none" w="sm" len="sm"/>
              <a:tailEnd type="none" w="sm" len="sm"/>
            </a:ln>
          </p:spPr>
          <p:txBody>
            <a:bodyPr spcFirstLastPara="1" wrap="square" lIns="63502" tIns="63502" rIns="63502" bIns="63502" anchor="ctr" anchorCtr="0">
              <a:noAutofit/>
            </a:bodyPr>
            <a:lstStyle/>
            <a:p>
              <a:pPr marL="0" marR="0" lvl="0" indent="0" algn="l" defTabSz="36288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35" name="Google Shape;1267;p28">
              <a:extLst>
                <a:ext uri="{FF2B5EF4-FFF2-40B4-BE49-F238E27FC236}">
                  <a16:creationId xmlns:a16="http://schemas.microsoft.com/office/drawing/2014/main" id="{0D8568E1-5F0B-1C9E-B9B1-09A68D16EDBC}"/>
                </a:ext>
              </a:extLst>
            </p:cNvPr>
            <p:cNvCxnSpPr>
              <a:cxnSpLocks/>
              <a:stCxn id="34" idx="4"/>
              <a:endCxn id="36" idx="2"/>
            </p:cNvCxnSpPr>
            <p:nvPr/>
          </p:nvCxnSpPr>
          <p:spPr>
            <a:xfrm rot="5400000">
              <a:off x="6758376" y="2530352"/>
              <a:ext cx="481512" cy="64800"/>
            </a:xfrm>
            <a:prstGeom prst="curvedConnector4">
              <a:avLst>
                <a:gd name="adj1" fmla="val 43271"/>
                <a:gd name="adj2" fmla="val 452778"/>
              </a:avLst>
            </a:prstGeom>
            <a:noFill/>
            <a:ln w="15875" cap="flat" cmpd="sng">
              <a:solidFill>
                <a:schemeClr val="tx1"/>
              </a:solidFill>
              <a:prstDash val="solid"/>
              <a:round/>
              <a:headEnd type="none" w="med" len="med"/>
              <a:tailEnd type="stealth" w="med" len="med"/>
            </a:ln>
          </p:spPr>
        </p:cxnSp>
        <p:sp>
          <p:nvSpPr>
            <p:cNvPr id="36" name="Google Shape;1006;p23">
              <a:extLst>
                <a:ext uri="{FF2B5EF4-FFF2-40B4-BE49-F238E27FC236}">
                  <a16:creationId xmlns:a16="http://schemas.microsoft.com/office/drawing/2014/main" id="{D5E6AB2A-50D8-3552-9C38-DC773A899517}"/>
                </a:ext>
              </a:extLst>
            </p:cNvPr>
            <p:cNvSpPr>
              <a:spLocks noChangeAspect="1"/>
            </p:cNvSpPr>
            <p:nvPr/>
          </p:nvSpPr>
          <p:spPr>
            <a:xfrm>
              <a:off x="6966732" y="2738708"/>
              <a:ext cx="129600" cy="129600"/>
            </a:xfrm>
            <a:prstGeom prst="ellipse">
              <a:avLst/>
            </a:prstGeom>
            <a:solidFill>
              <a:srgbClr val="C00000"/>
            </a:solidFill>
            <a:ln w="12700" cap="flat" cmpd="sng">
              <a:noFill/>
              <a:prstDash val="solid"/>
              <a:round/>
              <a:headEnd type="none" w="sm" len="sm"/>
              <a:tailEnd type="none" w="sm" len="sm"/>
            </a:ln>
          </p:spPr>
          <p:txBody>
            <a:bodyPr spcFirstLastPara="1" wrap="square" lIns="63502" tIns="63502" rIns="63502" bIns="63502" anchor="ctr" anchorCtr="0">
              <a:noAutofit/>
            </a:bodyPr>
            <a:lstStyle/>
            <a:p>
              <a:pPr marL="0" marR="0" lvl="0" indent="0" algn="l" defTabSz="36288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7" name="Google Shape;1006;p23">
              <a:extLst>
                <a:ext uri="{FF2B5EF4-FFF2-40B4-BE49-F238E27FC236}">
                  <a16:creationId xmlns:a16="http://schemas.microsoft.com/office/drawing/2014/main" id="{710E32E0-3A7C-4B2F-87E5-B55E06A4C134}"/>
                </a:ext>
              </a:extLst>
            </p:cNvPr>
            <p:cNvSpPr>
              <a:spLocks noChangeAspect="1"/>
            </p:cNvSpPr>
            <p:nvPr/>
          </p:nvSpPr>
          <p:spPr>
            <a:xfrm>
              <a:off x="6966732" y="1671754"/>
              <a:ext cx="129600" cy="129600"/>
            </a:xfrm>
            <a:prstGeom prst="ellipse">
              <a:avLst/>
            </a:prstGeom>
            <a:solidFill>
              <a:srgbClr val="8A8558"/>
            </a:solidFill>
            <a:ln w="12700" cap="flat" cmpd="sng">
              <a:noFill/>
              <a:prstDash val="solid"/>
              <a:round/>
              <a:headEnd type="none" w="sm" len="sm"/>
              <a:tailEnd type="none" w="sm" len="sm"/>
            </a:ln>
          </p:spPr>
          <p:txBody>
            <a:bodyPr spcFirstLastPara="1" wrap="square" lIns="63502" tIns="63502" rIns="63502" bIns="63502" anchor="ctr" anchorCtr="0">
              <a:noAutofit/>
            </a:bodyPr>
            <a:lstStyle/>
            <a:p>
              <a:pPr marL="0" marR="0" lvl="0" indent="0" algn="l" defTabSz="36288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38" name="Google Shape;1267;p28">
              <a:extLst>
                <a:ext uri="{FF2B5EF4-FFF2-40B4-BE49-F238E27FC236}">
                  <a16:creationId xmlns:a16="http://schemas.microsoft.com/office/drawing/2014/main" id="{74E24E79-AB41-DB11-A86B-A2DCB4AFAFBC}"/>
                </a:ext>
              </a:extLst>
            </p:cNvPr>
            <p:cNvCxnSpPr>
              <a:cxnSpLocks/>
              <a:stCxn id="36" idx="6"/>
              <a:endCxn id="34" idx="6"/>
            </p:cNvCxnSpPr>
            <p:nvPr/>
          </p:nvCxnSpPr>
          <p:spPr>
            <a:xfrm flipV="1">
              <a:off x="7096332" y="2257196"/>
              <a:ext cx="12700" cy="546312"/>
            </a:xfrm>
            <a:prstGeom prst="curvedConnector3">
              <a:avLst>
                <a:gd name="adj1" fmla="val 1800000"/>
              </a:avLst>
            </a:prstGeom>
            <a:noFill/>
            <a:ln w="15875" cap="flat" cmpd="sng">
              <a:solidFill>
                <a:schemeClr val="tx1"/>
              </a:solidFill>
              <a:prstDash val="sysDash"/>
              <a:round/>
              <a:headEnd type="none" w="med" len="med"/>
              <a:tailEnd type="stealth" w="med" len="med"/>
            </a:ln>
          </p:spPr>
        </p:cxnSp>
        <p:cxnSp>
          <p:nvCxnSpPr>
            <p:cNvPr id="39" name="Google Shape;1267;p28">
              <a:extLst>
                <a:ext uri="{FF2B5EF4-FFF2-40B4-BE49-F238E27FC236}">
                  <a16:creationId xmlns:a16="http://schemas.microsoft.com/office/drawing/2014/main" id="{DF995262-02FE-9FEB-61E3-DB4AD52AB108}"/>
                </a:ext>
              </a:extLst>
            </p:cNvPr>
            <p:cNvCxnSpPr>
              <a:cxnSpLocks/>
              <a:stCxn id="34" idx="0"/>
              <a:endCxn id="37" idx="6"/>
            </p:cNvCxnSpPr>
            <p:nvPr/>
          </p:nvCxnSpPr>
          <p:spPr>
            <a:xfrm rot="5400000" flipH="1" flipV="1">
              <a:off x="6836011" y="1932075"/>
              <a:ext cx="455842" cy="64800"/>
            </a:xfrm>
            <a:prstGeom prst="curvedConnector4">
              <a:avLst>
                <a:gd name="adj1" fmla="val 22688"/>
                <a:gd name="adj2" fmla="val 493384"/>
              </a:avLst>
            </a:prstGeom>
            <a:noFill/>
            <a:ln w="15875" cap="flat" cmpd="sng">
              <a:solidFill>
                <a:schemeClr val="tx1"/>
              </a:solidFill>
              <a:prstDash val="sysDash"/>
              <a:round/>
              <a:headEnd type="none" w="med" len="med"/>
              <a:tailEnd type="stealth" w="med" len="med"/>
            </a:ln>
          </p:spPr>
        </p:cxnSp>
        <p:grpSp>
          <p:nvGrpSpPr>
            <p:cNvPr id="40" name="组合 39">
              <a:extLst>
                <a:ext uri="{FF2B5EF4-FFF2-40B4-BE49-F238E27FC236}">
                  <a16:creationId xmlns:a16="http://schemas.microsoft.com/office/drawing/2014/main" id="{897368CD-5238-241D-453E-DA33389A8BF4}"/>
                </a:ext>
              </a:extLst>
            </p:cNvPr>
            <p:cNvGrpSpPr/>
            <p:nvPr/>
          </p:nvGrpSpPr>
          <p:grpSpPr>
            <a:xfrm>
              <a:off x="2854428" y="3138902"/>
              <a:ext cx="6725217" cy="261610"/>
              <a:chOff x="2786016" y="3134483"/>
              <a:chExt cx="6725217" cy="261610"/>
            </a:xfrm>
          </p:grpSpPr>
          <p:grpSp>
            <p:nvGrpSpPr>
              <p:cNvPr id="43" name="组合 42">
                <a:extLst>
                  <a:ext uri="{FF2B5EF4-FFF2-40B4-BE49-F238E27FC236}">
                    <a16:creationId xmlns:a16="http://schemas.microsoft.com/office/drawing/2014/main" id="{FA217F56-9B45-FF3C-6451-2BF0DC37E3ED}"/>
                  </a:ext>
                </a:extLst>
              </p:cNvPr>
              <p:cNvGrpSpPr/>
              <p:nvPr/>
            </p:nvGrpSpPr>
            <p:grpSpPr>
              <a:xfrm>
                <a:off x="5723900" y="3134483"/>
                <a:ext cx="1454260" cy="261610"/>
                <a:chOff x="5665752" y="4072872"/>
                <a:chExt cx="1454260" cy="261610"/>
              </a:xfrm>
            </p:grpSpPr>
            <p:sp>
              <p:nvSpPr>
                <p:cNvPr id="56" name="Google Shape;1006;p23">
                  <a:extLst>
                    <a:ext uri="{FF2B5EF4-FFF2-40B4-BE49-F238E27FC236}">
                      <a16:creationId xmlns:a16="http://schemas.microsoft.com/office/drawing/2014/main" id="{16EEAF0B-3F9B-C2C1-54B0-E6F7DF9DF474}"/>
                    </a:ext>
                  </a:extLst>
                </p:cNvPr>
                <p:cNvSpPr>
                  <a:spLocks noChangeAspect="1"/>
                </p:cNvSpPr>
                <p:nvPr/>
              </p:nvSpPr>
              <p:spPr>
                <a:xfrm>
                  <a:off x="5665752" y="4165188"/>
                  <a:ext cx="90000" cy="90000"/>
                </a:xfrm>
                <a:prstGeom prst="ellipse">
                  <a:avLst/>
                </a:prstGeom>
                <a:solidFill>
                  <a:srgbClr val="8A8558"/>
                </a:solidFill>
                <a:ln w="12700" cap="flat" cmpd="sng">
                  <a:noFill/>
                  <a:prstDash val="solid"/>
                  <a:round/>
                  <a:headEnd type="none" w="sm" len="sm"/>
                  <a:tailEnd type="none" w="sm" len="sm"/>
                </a:ln>
              </p:spPr>
              <p:txBody>
                <a:bodyPr spcFirstLastPara="1" wrap="square" lIns="63502" tIns="63502" rIns="63502" bIns="63502" anchor="ctr" anchorCtr="0">
                  <a:noAutofit/>
                </a:bodyPr>
                <a:lstStyle/>
                <a:p>
                  <a:pPr marL="0" marR="0" lvl="0" indent="0" algn="l" defTabSz="36288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7" name="文本框 56">
                  <a:extLst>
                    <a:ext uri="{FF2B5EF4-FFF2-40B4-BE49-F238E27FC236}">
                      <a16:creationId xmlns:a16="http://schemas.microsoft.com/office/drawing/2014/main" id="{EE9FD237-5503-17ED-946E-703937A56844}"/>
                    </a:ext>
                  </a:extLst>
                </p:cNvPr>
                <p:cNvSpPr txBox="1"/>
                <p:nvPr/>
              </p:nvSpPr>
              <p:spPr>
                <a:xfrm>
                  <a:off x="5682312" y="4072872"/>
                  <a:ext cx="1437700" cy="26161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Low frequency (LF)</a:t>
                  </a:r>
                  <a:endParaRPr kumimoji="0"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44" name="组合 43">
                <a:extLst>
                  <a:ext uri="{FF2B5EF4-FFF2-40B4-BE49-F238E27FC236}">
                    <a16:creationId xmlns:a16="http://schemas.microsoft.com/office/drawing/2014/main" id="{3E25898B-2A35-BD1C-AEAF-6DE05A5CE504}"/>
                  </a:ext>
                </a:extLst>
              </p:cNvPr>
              <p:cNvGrpSpPr/>
              <p:nvPr/>
            </p:nvGrpSpPr>
            <p:grpSpPr>
              <a:xfrm>
                <a:off x="4141596" y="3134483"/>
                <a:ext cx="1559718" cy="261610"/>
                <a:chOff x="4141596" y="3134483"/>
                <a:chExt cx="1559718" cy="261610"/>
              </a:xfrm>
            </p:grpSpPr>
            <p:sp>
              <p:nvSpPr>
                <p:cNvPr id="54" name="Google Shape;1006;p23">
                  <a:extLst>
                    <a:ext uri="{FF2B5EF4-FFF2-40B4-BE49-F238E27FC236}">
                      <a16:creationId xmlns:a16="http://schemas.microsoft.com/office/drawing/2014/main" id="{B0A9C46E-F609-C247-F19C-AC290549101E}"/>
                    </a:ext>
                  </a:extLst>
                </p:cNvPr>
                <p:cNvSpPr>
                  <a:spLocks noChangeAspect="1"/>
                </p:cNvSpPr>
                <p:nvPr/>
              </p:nvSpPr>
              <p:spPr>
                <a:xfrm>
                  <a:off x="4141596" y="3233377"/>
                  <a:ext cx="90000" cy="90000"/>
                </a:xfrm>
                <a:prstGeom prst="ellipse">
                  <a:avLst/>
                </a:prstGeom>
                <a:solidFill>
                  <a:srgbClr val="FF6600"/>
                </a:solidFill>
                <a:ln w="12700" cap="flat" cmpd="sng">
                  <a:noFill/>
                  <a:prstDash val="solid"/>
                  <a:round/>
                  <a:headEnd type="none" w="sm" len="sm"/>
                  <a:tailEnd type="none" w="sm" len="sm"/>
                </a:ln>
              </p:spPr>
              <p:txBody>
                <a:bodyPr spcFirstLastPara="1" wrap="square" lIns="63502" tIns="63502" rIns="63502" bIns="63502" anchor="ctr" anchorCtr="0">
                  <a:noAutofit/>
                </a:bodyPr>
                <a:lstStyle/>
                <a:p>
                  <a:pPr marL="0" marR="0" lvl="0" indent="0" algn="l" defTabSz="36288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 name="文本框 54">
                  <a:extLst>
                    <a:ext uri="{FF2B5EF4-FFF2-40B4-BE49-F238E27FC236}">
                      <a16:creationId xmlns:a16="http://schemas.microsoft.com/office/drawing/2014/main" id="{8503BCA4-7B41-9839-6368-00E35B71ACDB}"/>
                    </a:ext>
                  </a:extLst>
                </p:cNvPr>
                <p:cNvSpPr txBox="1"/>
                <p:nvPr/>
              </p:nvSpPr>
              <p:spPr>
                <a:xfrm>
                  <a:off x="4158155" y="3134483"/>
                  <a:ext cx="1543159" cy="26161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Medium frequency (MF)</a:t>
                  </a:r>
                  <a:endParaRPr kumimoji="0"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45" name="组合 44">
                <a:extLst>
                  <a:ext uri="{FF2B5EF4-FFF2-40B4-BE49-F238E27FC236}">
                    <a16:creationId xmlns:a16="http://schemas.microsoft.com/office/drawing/2014/main" id="{2E2C139A-9830-CC6C-3380-2D84CC4FAC41}"/>
                  </a:ext>
                </a:extLst>
              </p:cNvPr>
              <p:cNvGrpSpPr/>
              <p:nvPr/>
            </p:nvGrpSpPr>
            <p:grpSpPr>
              <a:xfrm>
                <a:off x="2786016" y="3134483"/>
                <a:ext cx="1349554" cy="261610"/>
                <a:chOff x="2786016" y="3134483"/>
                <a:chExt cx="1349554" cy="261610"/>
              </a:xfrm>
            </p:grpSpPr>
            <p:sp>
              <p:nvSpPr>
                <p:cNvPr id="52" name="Google Shape;1006;p23">
                  <a:extLst>
                    <a:ext uri="{FF2B5EF4-FFF2-40B4-BE49-F238E27FC236}">
                      <a16:creationId xmlns:a16="http://schemas.microsoft.com/office/drawing/2014/main" id="{6C62F7E1-0E05-E765-1424-FA03C94DAD6F}"/>
                    </a:ext>
                  </a:extLst>
                </p:cNvPr>
                <p:cNvSpPr>
                  <a:spLocks noChangeAspect="1"/>
                </p:cNvSpPr>
                <p:nvPr/>
              </p:nvSpPr>
              <p:spPr>
                <a:xfrm>
                  <a:off x="2786016" y="3226799"/>
                  <a:ext cx="90000" cy="90000"/>
                </a:xfrm>
                <a:prstGeom prst="ellipse">
                  <a:avLst/>
                </a:prstGeom>
                <a:solidFill>
                  <a:srgbClr val="C00000"/>
                </a:solidFill>
                <a:ln w="12700" cap="flat" cmpd="sng">
                  <a:noFill/>
                  <a:prstDash val="solid"/>
                  <a:round/>
                  <a:headEnd type="none" w="sm" len="sm"/>
                  <a:tailEnd type="none" w="sm" len="sm"/>
                </a:ln>
              </p:spPr>
              <p:txBody>
                <a:bodyPr spcFirstLastPara="1" wrap="square" lIns="63502" tIns="63502" rIns="63502" bIns="63502" anchor="ctr" anchorCtr="0">
                  <a:noAutofit/>
                </a:bodyPr>
                <a:lstStyle/>
                <a:p>
                  <a:pPr marL="0" marR="0" lvl="0" indent="0" algn="l" defTabSz="36288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 name="文本框 52">
                  <a:extLst>
                    <a:ext uri="{FF2B5EF4-FFF2-40B4-BE49-F238E27FC236}">
                      <a16:creationId xmlns:a16="http://schemas.microsoft.com/office/drawing/2014/main" id="{84C87158-4748-B9D1-C505-ADA59EF209D6}"/>
                    </a:ext>
                  </a:extLst>
                </p:cNvPr>
                <p:cNvSpPr txBox="1"/>
                <p:nvPr/>
              </p:nvSpPr>
              <p:spPr>
                <a:xfrm>
                  <a:off x="2802576" y="3134483"/>
                  <a:ext cx="1332994" cy="26161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High frequency (HF)</a:t>
                  </a:r>
                  <a:endParaRPr kumimoji="0"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46" name="组合 45">
                <a:extLst>
                  <a:ext uri="{FF2B5EF4-FFF2-40B4-BE49-F238E27FC236}">
                    <a16:creationId xmlns:a16="http://schemas.microsoft.com/office/drawing/2014/main" id="{2B2091DF-367D-A709-FFFB-3C36642FFFDB}"/>
                  </a:ext>
                </a:extLst>
              </p:cNvPr>
              <p:cNvGrpSpPr/>
              <p:nvPr/>
            </p:nvGrpSpPr>
            <p:grpSpPr>
              <a:xfrm>
                <a:off x="7069876" y="3134483"/>
                <a:ext cx="1033219" cy="261610"/>
                <a:chOff x="6953259" y="4073273"/>
                <a:chExt cx="1033219" cy="261610"/>
              </a:xfrm>
            </p:grpSpPr>
            <p:sp>
              <p:nvSpPr>
                <p:cNvPr id="50" name="文本框 49">
                  <a:extLst>
                    <a:ext uri="{FF2B5EF4-FFF2-40B4-BE49-F238E27FC236}">
                      <a16:creationId xmlns:a16="http://schemas.microsoft.com/office/drawing/2014/main" id="{183CF84C-6245-BBB0-BB53-A98FC5CE0EF4}"/>
                    </a:ext>
                  </a:extLst>
                </p:cNvPr>
                <p:cNvSpPr txBox="1"/>
                <p:nvPr/>
              </p:nvSpPr>
              <p:spPr>
                <a:xfrm>
                  <a:off x="7073966" y="4073273"/>
                  <a:ext cx="912512" cy="26161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Biasing path</a:t>
                  </a:r>
                  <a:endParaRPr kumimoji="0"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cxnSp>
              <p:nvCxnSpPr>
                <p:cNvPr id="51" name="直接箭头连接符 50">
                  <a:extLst>
                    <a:ext uri="{FF2B5EF4-FFF2-40B4-BE49-F238E27FC236}">
                      <a16:creationId xmlns:a16="http://schemas.microsoft.com/office/drawing/2014/main" id="{C24A27F6-EB45-B0BC-CAD3-A1F89106F10A}"/>
                    </a:ext>
                  </a:extLst>
                </p:cNvPr>
                <p:cNvCxnSpPr/>
                <p:nvPr/>
              </p:nvCxnSpPr>
              <p:spPr>
                <a:xfrm>
                  <a:off x="6953259" y="4210188"/>
                  <a:ext cx="180000" cy="0"/>
                </a:xfrm>
                <a:prstGeom prst="straightConnector1">
                  <a:avLst/>
                </a:prstGeom>
                <a:noFill/>
                <a:ln w="15875" cap="flat" cmpd="sng">
                  <a:solidFill>
                    <a:schemeClr val="tx1"/>
                  </a:solidFill>
                  <a:prstDash val="sysDash"/>
                  <a:round/>
                  <a:headEnd type="none" w="med" len="med"/>
                  <a:tailEnd type="stealth" w="med" len="med"/>
                </a:ln>
              </p:spPr>
            </p:cxnSp>
          </p:grpSp>
          <p:grpSp>
            <p:nvGrpSpPr>
              <p:cNvPr id="47" name="组合 46">
                <a:extLst>
                  <a:ext uri="{FF2B5EF4-FFF2-40B4-BE49-F238E27FC236}">
                    <a16:creationId xmlns:a16="http://schemas.microsoft.com/office/drawing/2014/main" id="{71A5E2E2-0611-796B-EFA0-2945452504C8}"/>
                  </a:ext>
                </a:extLst>
              </p:cNvPr>
              <p:cNvGrpSpPr/>
              <p:nvPr/>
            </p:nvGrpSpPr>
            <p:grpSpPr>
              <a:xfrm>
                <a:off x="8040855" y="3134483"/>
                <a:ext cx="1470378" cy="261610"/>
                <a:chOff x="8018269" y="4067908"/>
                <a:chExt cx="1470378" cy="261610"/>
              </a:xfrm>
            </p:grpSpPr>
            <p:sp>
              <p:nvSpPr>
                <p:cNvPr id="48" name="文本框 47">
                  <a:extLst>
                    <a:ext uri="{FF2B5EF4-FFF2-40B4-BE49-F238E27FC236}">
                      <a16:creationId xmlns:a16="http://schemas.microsoft.com/office/drawing/2014/main" id="{6B017C07-A774-D1DC-1F89-D88F228B11A0}"/>
                    </a:ext>
                  </a:extLst>
                </p:cNvPr>
                <p:cNvSpPr txBox="1"/>
                <p:nvPr/>
              </p:nvSpPr>
              <p:spPr>
                <a:xfrm>
                  <a:off x="8138976" y="4067908"/>
                  <a:ext cx="1349671" cy="26161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Overcorrecting path</a:t>
                  </a:r>
                  <a:endParaRPr kumimoji="0"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cxnSp>
              <p:nvCxnSpPr>
                <p:cNvPr id="49" name="直接箭头连接符 48">
                  <a:extLst>
                    <a:ext uri="{FF2B5EF4-FFF2-40B4-BE49-F238E27FC236}">
                      <a16:creationId xmlns:a16="http://schemas.microsoft.com/office/drawing/2014/main" id="{F24C6F9E-C1EE-3050-3ABB-FC95CCA12DC1}"/>
                    </a:ext>
                  </a:extLst>
                </p:cNvPr>
                <p:cNvCxnSpPr/>
                <p:nvPr/>
              </p:nvCxnSpPr>
              <p:spPr>
                <a:xfrm>
                  <a:off x="8018269" y="4204823"/>
                  <a:ext cx="180000" cy="0"/>
                </a:xfrm>
                <a:prstGeom prst="straightConnector1">
                  <a:avLst/>
                </a:prstGeom>
                <a:noFill/>
                <a:ln w="15875" cap="flat" cmpd="sng">
                  <a:solidFill>
                    <a:schemeClr val="tx1"/>
                  </a:solidFill>
                  <a:prstDash val="solid"/>
                  <a:round/>
                  <a:headEnd type="none" w="med" len="med"/>
                  <a:tailEnd type="stealth" w="med" len="med"/>
                </a:ln>
              </p:spPr>
            </p:cxnSp>
          </p:grpSp>
        </p:grpSp>
        <p:cxnSp>
          <p:nvCxnSpPr>
            <p:cNvPr id="41" name="Google Shape;1267;p28">
              <a:extLst>
                <a:ext uri="{FF2B5EF4-FFF2-40B4-BE49-F238E27FC236}">
                  <a16:creationId xmlns:a16="http://schemas.microsoft.com/office/drawing/2014/main" id="{02477D21-BFB0-406A-325B-93F647663FD5}"/>
                </a:ext>
              </a:extLst>
            </p:cNvPr>
            <p:cNvCxnSpPr>
              <a:cxnSpLocks/>
              <a:stCxn id="37" idx="2"/>
              <a:endCxn id="36" idx="2"/>
            </p:cNvCxnSpPr>
            <p:nvPr/>
          </p:nvCxnSpPr>
          <p:spPr>
            <a:xfrm rot="10800000" flipV="1">
              <a:off x="6966732" y="1736554"/>
              <a:ext cx="12700" cy="1066954"/>
            </a:xfrm>
            <a:prstGeom prst="curvedConnector3">
              <a:avLst>
                <a:gd name="adj1" fmla="val 3876472"/>
              </a:avLst>
            </a:prstGeom>
            <a:noFill/>
            <a:ln w="15875" cap="flat" cmpd="sng">
              <a:solidFill>
                <a:schemeClr val="tx1"/>
              </a:solidFill>
              <a:prstDash val="solid"/>
              <a:round/>
              <a:headEnd type="none" w="med" len="med"/>
              <a:tailEnd type="stealth" w="med" len="med"/>
            </a:ln>
          </p:spPr>
        </p:cxnSp>
        <p:cxnSp>
          <p:nvCxnSpPr>
            <p:cNvPr id="42" name="Google Shape;1267;p28">
              <a:extLst>
                <a:ext uri="{FF2B5EF4-FFF2-40B4-BE49-F238E27FC236}">
                  <a16:creationId xmlns:a16="http://schemas.microsoft.com/office/drawing/2014/main" id="{8DC43EC6-6B6F-0E8B-E9C9-C814D42FC662}"/>
                </a:ext>
              </a:extLst>
            </p:cNvPr>
            <p:cNvCxnSpPr>
              <a:cxnSpLocks/>
              <a:stCxn id="36" idx="6"/>
              <a:endCxn id="37" idx="6"/>
            </p:cNvCxnSpPr>
            <p:nvPr/>
          </p:nvCxnSpPr>
          <p:spPr>
            <a:xfrm flipV="1">
              <a:off x="7096332" y="1736554"/>
              <a:ext cx="12700" cy="1066954"/>
            </a:xfrm>
            <a:prstGeom prst="curvedConnector3">
              <a:avLst>
                <a:gd name="adj1" fmla="val 3655118"/>
              </a:avLst>
            </a:prstGeom>
            <a:noFill/>
            <a:ln w="15875" cap="flat" cmpd="sng">
              <a:solidFill>
                <a:schemeClr val="tx1"/>
              </a:solidFill>
              <a:prstDash val="sysDash"/>
              <a:round/>
              <a:headEnd type="none" w="med" len="med"/>
              <a:tailEnd type="stealth" w="med" len="med"/>
            </a:ln>
          </p:spPr>
        </p:cxnSp>
      </p:grpSp>
      <p:grpSp>
        <p:nvGrpSpPr>
          <p:cNvPr id="75" name="组合 74">
            <a:extLst>
              <a:ext uri="{FF2B5EF4-FFF2-40B4-BE49-F238E27FC236}">
                <a16:creationId xmlns:a16="http://schemas.microsoft.com/office/drawing/2014/main" id="{6DC67FFD-50E1-95C5-41B8-902C2005D18B}"/>
              </a:ext>
            </a:extLst>
          </p:cNvPr>
          <p:cNvGrpSpPr/>
          <p:nvPr/>
        </p:nvGrpSpPr>
        <p:grpSpPr>
          <a:xfrm>
            <a:off x="109319" y="751503"/>
            <a:ext cx="6785294" cy="2492110"/>
            <a:chOff x="2703352" y="834178"/>
            <a:chExt cx="6785294" cy="2492110"/>
          </a:xfrm>
        </p:grpSpPr>
        <p:sp>
          <p:nvSpPr>
            <p:cNvPr id="76" name="Google Shape;992;p23">
              <a:extLst>
                <a:ext uri="{FF2B5EF4-FFF2-40B4-BE49-F238E27FC236}">
                  <a16:creationId xmlns:a16="http://schemas.microsoft.com/office/drawing/2014/main" id="{80D9FF6C-9CD8-C25A-944D-44A794F4D21C}"/>
                </a:ext>
              </a:extLst>
            </p:cNvPr>
            <p:cNvSpPr/>
            <p:nvPr/>
          </p:nvSpPr>
          <p:spPr>
            <a:xfrm>
              <a:off x="2703352" y="1157766"/>
              <a:ext cx="6785294" cy="2168522"/>
            </a:xfrm>
            <a:prstGeom prst="roundRect">
              <a:avLst>
                <a:gd name="adj" fmla="val 0"/>
              </a:avLst>
            </a:prstGeom>
            <a:noFill/>
            <a:ln w="12700" cap="flat" cmpd="sng">
              <a:solidFill>
                <a:schemeClr val="bg1">
                  <a:lumMod val="50000"/>
                </a:schemeClr>
              </a:solidFill>
              <a:prstDash val="solid"/>
              <a:bevel/>
              <a:headEnd type="none" w="sm" len="sm"/>
              <a:tailEnd type="none" w="sm" len="sm"/>
            </a:ln>
          </p:spPr>
          <p:txBody>
            <a:bodyPr spcFirstLastPara="1" wrap="square" lIns="63502" tIns="63502" rIns="63502" bIns="63502" anchor="ctr" anchorCtr="0">
              <a:noAutofit/>
            </a:bodyPr>
            <a:lstStyle/>
            <a:p>
              <a:pPr marL="0" marR="0" lvl="0" indent="0" algn="ctr" defTabSz="362880"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77" name="Google Shape;1263;p28">
              <a:extLst>
                <a:ext uri="{FF2B5EF4-FFF2-40B4-BE49-F238E27FC236}">
                  <a16:creationId xmlns:a16="http://schemas.microsoft.com/office/drawing/2014/main" id="{D5286F1F-33F0-6777-2C16-A0CB5D4879C7}"/>
                </a:ext>
              </a:extLst>
            </p:cNvPr>
            <p:cNvCxnSpPr>
              <a:cxnSpLocks/>
            </p:cNvCxnSpPr>
            <p:nvPr/>
          </p:nvCxnSpPr>
          <p:spPr>
            <a:xfrm>
              <a:off x="4272530" y="2242027"/>
              <a:ext cx="208751" cy="0"/>
            </a:xfrm>
            <a:prstGeom prst="straightConnector1">
              <a:avLst/>
            </a:prstGeom>
            <a:noFill/>
            <a:ln w="28575" cap="flat" cmpd="sng">
              <a:solidFill>
                <a:schemeClr val="tx1"/>
              </a:solidFill>
              <a:prstDash val="solid"/>
              <a:round/>
              <a:headEnd type="none" w="med" len="med"/>
              <a:tailEnd type="stealth" w="med" len="med"/>
            </a:ln>
          </p:spPr>
        </p:cxnSp>
        <p:cxnSp>
          <p:nvCxnSpPr>
            <p:cNvPr id="78" name="Google Shape;1263;p28">
              <a:extLst>
                <a:ext uri="{FF2B5EF4-FFF2-40B4-BE49-F238E27FC236}">
                  <a16:creationId xmlns:a16="http://schemas.microsoft.com/office/drawing/2014/main" id="{D96B642B-D9CE-645F-4744-C7171AA95952}"/>
                </a:ext>
              </a:extLst>
            </p:cNvPr>
            <p:cNvCxnSpPr>
              <a:cxnSpLocks/>
            </p:cNvCxnSpPr>
            <p:nvPr/>
          </p:nvCxnSpPr>
          <p:spPr>
            <a:xfrm>
              <a:off x="5984517" y="2242027"/>
              <a:ext cx="210476" cy="0"/>
            </a:xfrm>
            <a:prstGeom prst="straightConnector1">
              <a:avLst/>
            </a:prstGeom>
            <a:noFill/>
            <a:ln w="28575" cap="flat" cmpd="sng">
              <a:solidFill>
                <a:schemeClr val="tx1"/>
              </a:solidFill>
              <a:prstDash val="solid"/>
              <a:round/>
              <a:headEnd type="none" w="med" len="med"/>
              <a:tailEnd type="stealth" w="med" len="med"/>
            </a:ln>
          </p:spPr>
        </p:cxnSp>
        <p:grpSp>
          <p:nvGrpSpPr>
            <p:cNvPr id="79" name="组合 78">
              <a:extLst>
                <a:ext uri="{FF2B5EF4-FFF2-40B4-BE49-F238E27FC236}">
                  <a16:creationId xmlns:a16="http://schemas.microsoft.com/office/drawing/2014/main" id="{319B073A-1710-0FA4-8AA7-E30A6FD890FD}"/>
                </a:ext>
              </a:extLst>
            </p:cNvPr>
            <p:cNvGrpSpPr/>
            <p:nvPr/>
          </p:nvGrpSpPr>
          <p:grpSpPr>
            <a:xfrm>
              <a:off x="2764791" y="1212432"/>
              <a:ext cx="1507739" cy="2059191"/>
              <a:chOff x="3591825" y="1796210"/>
              <a:chExt cx="1507739" cy="2059191"/>
            </a:xfrm>
          </p:grpSpPr>
          <p:sp>
            <p:nvSpPr>
              <p:cNvPr id="132" name="Google Shape;1308;p30">
                <a:extLst>
                  <a:ext uri="{FF2B5EF4-FFF2-40B4-BE49-F238E27FC236}">
                    <a16:creationId xmlns:a16="http://schemas.microsoft.com/office/drawing/2014/main" id="{D887DA75-F7F0-29A8-F95D-0C543D0A4AD6}"/>
                  </a:ext>
                </a:extLst>
              </p:cNvPr>
              <p:cNvSpPr/>
              <p:nvPr/>
            </p:nvSpPr>
            <p:spPr>
              <a:xfrm>
                <a:off x="3596328" y="1796210"/>
                <a:ext cx="1503236" cy="2059191"/>
              </a:xfrm>
              <a:prstGeom prst="rect">
                <a:avLst/>
              </a:prstGeom>
              <a:solidFill>
                <a:srgbClr val="F3F2EB"/>
              </a:solidFill>
              <a:ln>
                <a:noFill/>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33" name="图形 132" descr="视频博客 轮廓">
                <a:extLst>
                  <a:ext uri="{FF2B5EF4-FFF2-40B4-BE49-F238E27FC236}">
                    <a16:creationId xmlns:a16="http://schemas.microsoft.com/office/drawing/2014/main" id="{07F34C54-4258-E2A0-5042-73097DBA4E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9347" y="2780851"/>
                <a:ext cx="457200" cy="457200"/>
              </a:xfrm>
              <a:prstGeom prst="rect">
                <a:avLst/>
              </a:prstGeom>
            </p:spPr>
          </p:pic>
          <p:pic>
            <p:nvPicPr>
              <p:cNvPr id="134" name="图形 133" descr="数据库 轮廓">
                <a:extLst>
                  <a:ext uri="{FF2B5EF4-FFF2-40B4-BE49-F238E27FC236}">
                    <a16:creationId xmlns:a16="http://schemas.microsoft.com/office/drawing/2014/main" id="{3CF20FE8-55BF-285E-5481-AE0E6168B8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9347" y="2070357"/>
                <a:ext cx="457200" cy="457200"/>
              </a:xfrm>
              <a:prstGeom prst="rect">
                <a:avLst/>
              </a:prstGeom>
            </p:spPr>
          </p:pic>
          <p:sp>
            <p:nvSpPr>
              <p:cNvPr id="135" name="文本框 134">
                <a:extLst>
                  <a:ext uri="{FF2B5EF4-FFF2-40B4-BE49-F238E27FC236}">
                    <a16:creationId xmlns:a16="http://schemas.microsoft.com/office/drawing/2014/main" id="{E9CC8CB0-DA00-F3B0-5CCB-0B328A3A9FC5}"/>
                  </a:ext>
                </a:extLst>
              </p:cNvPr>
              <p:cNvSpPr txBox="1"/>
              <p:nvPr/>
            </p:nvSpPr>
            <p:spPr>
              <a:xfrm>
                <a:off x="3594605" y="1835298"/>
                <a:ext cx="1503236" cy="276999"/>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Pre-trained data</a:t>
                </a:r>
              </a:p>
            </p:txBody>
          </p:sp>
          <p:sp>
            <p:nvSpPr>
              <p:cNvPr id="136" name="文本框 135">
                <a:extLst>
                  <a:ext uri="{FF2B5EF4-FFF2-40B4-BE49-F238E27FC236}">
                    <a16:creationId xmlns:a16="http://schemas.microsoft.com/office/drawing/2014/main" id="{5C145DD1-9480-C0E8-7A5F-99544A75D404}"/>
                  </a:ext>
                </a:extLst>
              </p:cNvPr>
              <p:cNvSpPr txBox="1"/>
              <p:nvPr/>
            </p:nvSpPr>
            <p:spPr>
              <a:xfrm>
                <a:off x="3591825" y="3129717"/>
                <a:ext cx="1507739" cy="276999"/>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Prompts</a:t>
                </a:r>
              </a:p>
            </p:txBody>
          </p:sp>
          <p:sp>
            <p:nvSpPr>
              <p:cNvPr id="137" name="文本框 136">
                <a:extLst>
                  <a:ext uri="{FF2B5EF4-FFF2-40B4-BE49-F238E27FC236}">
                    <a16:creationId xmlns:a16="http://schemas.microsoft.com/office/drawing/2014/main" id="{E570BD2E-6F6B-1F86-4CF2-EE01847883BD}"/>
                  </a:ext>
                </a:extLst>
              </p:cNvPr>
              <p:cNvSpPr txBox="1"/>
              <p:nvPr/>
            </p:nvSpPr>
            <p:spPr>
              <a:xfrm>
                <a:off x="4227132" y="2507981"/>
                <a:ext cx="241630" cy="276999"/>
              </a:xfrm>
              <a:prstGeom prst="rect">
                <a:avLst/>
              </a:prstGeom>
              <a:noFill/>
            </p:spPr>
            <p:txBody>
              <a:bodyPr wrap="square" rtlCol="0">
                <a:spAutoFit/>
              </a:bodyPr>
              <a:lstStyle>
                <a:defPPr>
                  <a:defRPr lang="en-US"/>
                </a:defPPr>
                <a:lvl1pPr algn="ctr">
                  <a:defRPr sz="1200" b="1">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a:t>
                </a:r>
              </a:p>
            </p:txBody>
          </p:sp>
          <p:sp>
            <p:nvSpPr>
              <p:cNvPr id="138" name="对话气泡: 矩形 137">
                <a:extLst>
                  <a:ext uri="{FF2B5EF4-FFF2-40B4-BE49-F238E27FC236}">
                    <a16:creationId xmlns:a16="http://schemas.microsoft.com/office/drawing/2014/main" id="{B1E5DFAB-CAF1-4015-2ED6-F73362229658}"/>
                  </a:ext>
                </a:extLst>
              </p:cNvPr>
              <p:cNvSpPr/>
              <p:nvPr/>
            </p:nvSpPr>
            <p:spPr>
              <a:xfrm>
                <a:off x="3651879" y="3405596"/>
                <a:ext cx="1390650" cy="394668"/>
              </a:xfrm>
              <a:prstGeom prst="wedgeRectCallout">
                <a:avLst>
                  <a:gd name="adj1" fmla="val -18184"/>
                  <a:gd name="adj2" fmla="val -64486"/>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Did you know that …</a:t>
                </a:r>
              </a:p>
            </p:txBody>
          </p:sp>
        </p:grpSp>
        <p:grpSp>
          <p:nvGrpSpPr>
            <p:cNvPr id="80" name="组合 79">
              <a:extLst>
                <a:ext uri="{FF2B5EF4-FFF2-40B4-BE49-F238E27FC236}">
                  <a16:creationId xmlns:a16="http://schemas.microsoft.com/office/drawing/2014/main" id="{5E01C028-769B-A93D-D8B6-0C501FA4A4B5}"/>
                </a:ext>
              </a:extLst>
            </p:cNvPr>
            <p:cNvGrpSpPr/>
            <p:nvPr/>
          </p:nvGrpSpPr>
          <p:grpSpPr>
            <a:xfrm>
              <a:off x="4481281" y="1212432"/>
              <a:ext cx="1503237" cy="2059191"/>
              <a:chOff x="5548909" y="1796210"/>
              <a:chExt cx="1503237" cy="2059191"/>
            </a:xfrm>
          </p:grpSpPr>
          <p:sp>
            <p:nvSpPr>
              <p:cNvPr id="104" name="Google Shape;1308;p30">
                <a:extLst>
                  <a:ext uri="{FF2B5EF4-FFF2-40B4-BE49-F238E27FC236}">
                    <a16:creationId xmlns:a16="http://schemas.microsoft.com/office/drawing/2014/main" id="{C2DD9B78-3EFC-BB15-932F-F6A7FB9E6B93}"/>
                  </a:ext>
                </a:extLst>
              </p:cNvPr>
              <p:cNvSpPr/>
              <p:nvPr/>
            </p:nvSpPr>
            <p:spPr>
              <a:xfrm>
                <a:off x="5548909" y="1796210"/>
                <a:ext cx="1503236" cy="2059191"/>
              </a:xfrm>
              <a:prstGeom prst="rect">
                <a:avLst/>
              </a:prstGeom>
              <a:solidFill>
                <a:srgbClr val="F3F2EB"/>
              </a:solidFill>
              <a:ln>
                <a:noFill/>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05" name="文本框 104">
                <a:extLst>
                  <a:ext uri="{FF2B5EF4-FFF2-40B4-BE49-F238E27FC236}">
                    <a16:creationId xmlns:a16="http://schemas.microsoft.com/office/drawing/2014/main" id="{04577353-38D1-5DA1-3C20-CE6C44B6D648}"/>
                  </a:ext>
                </a:extLst>
              </p:cNvPr>
              <p:cNvSpPr txBox="1"/>
              <p:nvPr/>
            </p:nvSpPr>
            <p:spPr>
              <a:xfrm>
                <a:off x="5548910" y="1835298"/>
                <a:ext cx="1503236" cy="646331"/>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Frequency-dependent tokenization </a:t>
                </a:r>
              </a:p>
            </p:txBody>
          </p:sp>
          <p:sp>
            <p:nvSpPr>
              <p:cNvPr id="106" name="文本框 105">
                <a:extLst>
                  <a:ext uri="{FF2B5EF4-FFF2-40B4-BE49-F238E27FC236}">
                    <a16:creationId xmlns:a16="http://schemas.microsoft.com/office/drawing/2014/main" id="{043233B5-7F77-7C11-C901-BD307113F96A}"/>
                  </a:ext>
                </a:extLst>
              </p:cNvPr>
              <p:cNvSpPr txBox="1"/>
              <p:nvPr/>
            </p:nvSpPr>
            <p:spPr>
              <a:xfrm>
                <a:off x="5567841" y="2909955"/>
                <a:ext cx="1484304" cy="938719"/>
              </a:xfrm>
              <a:prstGeom prst="rect">
                <a:avLst/>
              </a:prstGeom>
              <a:noFill/>
              <a:ln>
                <a:noFill/>
              </a:ln>
            </p:spPr>
            <p:txBody>
              <a:bodyPr wrap="square" rtlCol="0">
                <a:spAutoFit/>
              </a:bodyPr>
              <a:lstStyle>
                <a:defPPr>
                  <a:defRPr lang="en-US"/>
                </a:defPPr>
                <a:lvl1pPr algn="ctr">
                  <a:defRPr sz="1000">
                    <a:latin typeface="Georgia" panose="02040502050405020303" pitchFamily="18"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Calibri"/>
                    <a:ea typeface="+mn-ea"/>
                    <a:cs typeface="+mn-cs"/>
                  </a:rPr>
                  <a:t>People, person, somebody, someone, human, humanity, Man, male, males, women, female…</a:t>
                </a:r>
              </a:p>
            </p:txBody>
          </p:sp>
          <p:grpSp>
            <p:nvGrpSpPr>
              <p:cNvPr id="107" name="组合 106">
                <a:extLst>
                  <a:ext uri="{FF2B5EF4-FFF2-40B4-BE49-F238E27FC236}">
                    <a16:creationId xmlns:a16="http://schemas.microsoft.com/office/drawing/2014/main" id="{A510D221-B056-19F4-F71E-0358CE156E71}"/>
                  </a:ext>
                </a:extLst>
              </p:cNvPr>
              <p:cNvGrpSpPr/>
              <p:nvPr/>
            </p:nvGrpSpPr>
            <p:grpSpPr>
              <a:xfrm>
                <a:off x="5592666" y="2477223"/>
                <a:ext cx="1417667" cy="458659"/>
                <a:chOff x="2319954" y="3121349"/>
                <a:chExt cx="1362291" cy="458659"/>
              </a:xfrm>
            </p:grpSpPr>
            <p:grpSp>
              <p:nvGrpSpPr>
                <p:cNvPr id="108" name="组合 107">
                  <a:extLst>
                    <a:ext uri="{FF2B5EF4-FFF2-40B4-BE49-F238E27FC236}">
                      <a16:creationId xmlns:a16="http://schemas.microsoft.com/office/drawing/2014/main" id="{A28BE74B-E7CB-8843-5002-C20D248E32B9}"/>
                    </a:ext>
                  </a:extLst>
                </p:cNvPr>
                <p:cNvGrpSpPr/>
                <p:nvPr/>
              </p:nvGrpSpPr>
              <p:grpSpPr>
                <a:xfrm flipV="1">
                  <a:off x="2319954" y="3121349"/>
                  <a:ext cx="1362291" cy="128692"/>
                  <a:chOff x="1950900" y="2187638"/>
                  <a:chExt cx="5242200" cy="768225"/>
                </a:xfrm>
              </p:grpSpPr>
              <p:sp>
                <p:nvSpPr>
                  <p:cNvPr id="125" name="Google Shape;1029;p25">
                    <a:extLst>
                      <a:ext uri="{FF2B5EF4-FFF2-40B4-BE49-F238E27FC236}">
                        <a16:creationId xmlns:a16="http://schemas.microsoft.com/office/drawing/2014/main" id="{8C1EC9F9-A5DF-6EE2-8C2A-1C45B8CB614F}"/>
                      </a:ext>
                    </a:extLst>
                  </p:cNvPr>
                  <p:cNvSpPr/>
                  <p:nvPr/>
                </p:nvSpPr>
                <p:spPr>
                  <a:xfrm>
                    <a:off x="1950900" y="2187638"/>
                    <a:ext cx="5242200" cy="764400"/>
                  </a:xfrm>
                  <a:prstGeom prst="roundRect">
                    <a:avLst>
                      <a:gd name="adj" fmla="val 16667"/>
                    </a:avLst>
                  </a:prstGeom>
                  <a:gradFill>
                    <a:gsLst>
                      <a:gs pos="100000">
                        <a:schemeClr val="tx1"/>
                      </a:gs>
                      <a:gs pos="0">
                        <a:schemeClr val="bg1">
                          <a:lumMod val="95000"/>
                        </a:scheme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126" name="Google Shape;1030;p25">
                    <a:extLst>
                      <a:ext uri="{FF2B5EF4-FFF2-40B4-BE49-F238E27FC236}">
                        <a16:creationId xmlns:a16="http://schemas.microsoft.com/office/drawing/2014/main" id="{6C080B0D-B4F8-780E-51CA-AF11737C1F48}"/>
                      </a:ext>
                    </a:extLst>
                  </p:cNvPr>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27" name="Google Shape;1031;p25">
                    <a:extLst>
                      <a:ext uri="{FF2B5EF4-FFF2-40B4-BE49-F238E27FC236}">
                        <a16:creationId xmlns:a16="http://schemas.microsoft.com/office/drawing/2014/main" id="{F2779FC5-ACD2-3F0A-2589-A63A7FD4E054}"/>
                      </a:ext>
                    </a:extLst>
                  </p:cNvPr>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28" name="Google Shape;1032;p25">
                    <a:extLst>
                      <a:ext uri="{FF2B5EF4-FFF2-40B4-BE49-F238E27FC236}">
                        <a16:creationId xmlns:a16="http://schemas.microsoft.com/office/drawing/2014/main" id="{81C583AA-9516-2931-AC09-1754B93A3C8C}"/>
                      </a:ext>
                    </a:extLst>
                  </p:cNvPr>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29" name="Google Shape;1033;p25">
                    <a:extLst>
                      <a:ext uri="{FF2B5EF4-FFF2-40B4-BE49-F238E27FC236}">
                        <a16:creationId xmlns:a16="http://schemas.microsoft.com/office/drawing/2014/main" id="{095EAFDF-4BA6-DE50-7697-50F332070925}"/>
                      </a:ext>
                    </a:extLst>
                  </p:cNvPr>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30" name="Google Shape;1034;p25">
                    <a:extLst>
                      <a:ext uri="{FF2B5EF4-FFF2-40B4-BE49-F238E27FC236}">
                        <a16:creationId xmlns:a16="http://schemas.microsoft.com/office/drawing/2014/main" id="{16B15274-9D14-390E-CDF1-6CB18AA4EEAB}"/>
                      </a:ext>
                    </a:extLst>
                  </p:cNvPr>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31" name="Google Shape;1035;p25">
                    <a:extLst>
                      <a:ext uri="{FF2B5EF4-FFF2-40B4-BE49-F238E27FC236}">
                        <a16:creationId xmlns:a16="http://schemas.microsoft.com/office/drawing/2014/main" id="{13002109-17F1-F98E-2ECF-950F50F1BBA4}"/>
                      </a:ext>
                    </a:extLst>
                  </p:cNvPr>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grpSp>
            <p:grpSp>
              <p:nvGrpSpPr>
                <p:cNvPr id="109" name="组合 108">
                  <a:extLst>
                    <a:ext uri="{FF2B5EF4-FFF2-40B4-BE49-F238E27FC236}">
                      <a16:creationId xmlns:a16="http://schemas.microsoft.com/office/drawing/2014/main" id="{4504652E-531F-2D95-1ABD-DD1516865668}"/>
                    </a:ext>
                  </a:extLst>
                </p:cNvPr>
                <p:cNvGrpSpPr/>
                <p:nvPr/>
              </p:nvGrpSpPr>
              <p:grpSpPr>
                <a:xfrm flipV="1">
                  <a:off x="2319954" y="3286332"/>
                  <a:ext cx="1362291" cy="128692"/>
                  <a:chOff x="1950900" y="2187638"/>
                  <a:chExt cx="5242200" cy="768225"/>
                </a:xfrm>
              </p:grpSpPr>
              <p:sp>
                <p:nvSpPr>
                  <p:cNvPr id="118" name="Google Shape;1029;p25">
                    <a:extLst>
                      <a:ext uri="{FF2B5EF4-FFF2-40B4-BE49-F238E27FC236}">
                        <a16:creationId xmlns:a16="http://schemas.microsoft.com/office/drawing/2014/main" id="{45785179-2D80-3896-D267-8D6C68083ADB}"/>
                      </a:ext>
                    </a:extLst>
                  </p:cNvPr>
                  <p:cNvSpPr/>
                  <p:nvPr/>
                </p:nvSpPr>
                <p:spPr>
                  <a:xfrm>
                    <a:off x="1950900" y="2187638"/>
                    <a:ext cx="5242200" cy="764400"/>
                  </a:xfrm>
                  <a:prstGeom prst="roundRect">
                    <a:avLst>
                      <a:gd name="adj" fmla="val 16667"/>
                    </a:avLst>
                  </a:prstGeom>
                  <a:gradFill>
                    <a:gsLst>
                      <a:gs pos="100000">
                        <a:schemeClr val="tx1"/>
                      </a:gs>
                      <a:gs pos="0">
                        <a:schemeClr val="bg1">
                          <a:lumMod val="95000"/>
                        </a:scheme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119" name="Google Shape;1030;p25">
                    <a:extLst>
                      <a:ext uri="{FF2B5EF4-FFF2-40B4-BE49-F238E27FC236}">
                        <a16:creationId xmlns:a16="http://schemas.microsoft.com/office/drawing/2014/main" id="{E305928B-5782-7551-4E24-91F63B169077}"/>
                      </a:ext>
                    </a:extLst>
                  </p:cNvPr>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20" name="Google Shape;1031;p25">
                    <a:extLst>
                      <a:ext uri="{FF2B5EF4-FFF2-40B4-BE49-F238E27FC236}">
                        <a16:creationId xmlns:a16="http://schemas.microsoft.com/office/drawing/2014/main" id="{C723CFAD-C880-980C-074B-6BC62BF2E557}"/>
                      </a:ext>
                    </a:extLst>
                  </p:cNvPr>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21" name="Google Shape;1032;p25">
                    <a:extLst>
                      <a:ext uri="{FF2B5EF4-FFF2-40B4-BE49-F238E27FC236}">
                        <a16:creationId xmlns:a16="http://schemas.microsoft.com/office/drawing/2014/main" id="{22EFDBF4-AA2B-0EE4-5A61-AFBF7919B0A0}"/>
                      </a:ext>
                    </a:extLst>
                  </p:cNvPr>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22" name="Google Shape;1033;p25">
                    <a:extLst>
                      <a:ext uri="{FF2B5EF4-FFF2-40B4-BE49-F238E27FC236}">
                        <a16:creationId xmlns:a16="http://schemas.microsoft.com/office/drawing/2014/main" id="{548D10CC-0BB6-F4E8-9802-8F2719CF7C17}"/>
                      </a:ext>
                    </a:extLst>
                  </p:cNvPr>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23" name="Google Shape;1034;p25">
                    <a:extLst>
                      <a:ext uri="{FF2B5EF4-FFF2-40B4-BE49-F238E27FC236}">
                        <a16:creationId xmlns:a16="http://schemas.microsoft.com/office/drawing/2014/main" id="{8559AEE8-1322-32A0-ED75-E4AB27E95092}"/>
                      </a:ext>
                    </a:extLst>
                  </p:cNvPr>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24" name="Google Shape;1035;p25">
                    <a:extLst>
                      <a:ext uri="{FF2B5EF4-FFF2-40B4-BE49-F238E27FC236}">
                        <a16:creationId xmlns:a16="http://schemas.microsoft.com/office/drawing/2014/main" id="{6EF87BCE-5810-44A2-11F8-56D87FBEFC9A}"/>
                      </a:ext>
                    </a:extLst>
                  </p:cNvPr>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grpSp>
            <p:grpSp>
              <p:nvGrpSpPr>
                <p:cNvPr id="110" name="组合 109">
                  <a:extLst>
                    <a:ext uri="{FF2B5EF4-FFF2-40B4-BE49-F238E27FC236}">
                      <a16:creationId xmlns:a16="http://schemas.microsoft.com/office/drawing/2014/main" id="{F7A8565A-FC7E-2874-1660-5FB27374CFE5}"/>
                    </a:ext>
                  </a:extLst>
                </p:cNvPr>
                <p:cNvGrpSpPr/>
                <p:nvPr/>
              </p:nvGrpSpPr>
              <p:grpSpPr>
                <a:xfrm flipV="1">
                  <a:off x="2319954" y="3451316"/>
                  <a:ext cx="1362291" cy="128692"/>
                  <a:chOff x="1950900" y="2187638"/>
                  <a:chExt cx="5242200" cy="768225"/>
                </a:xfrm>
              </p:grpSpPr>
              <p:sp>
                <p:nvSpPr>
                  <p:cNvPr id="111" name="Google Shape;1029;p25">
                    <a:extLst>
                      <a:ext uri="{FF2B5EF4-FFF2-40B4-BE49-F238E27FC236}">
                        <a16:creationId xmlns:a16="http://schemas.microsoft.com/office/drawing/2014/main" id="{2C574664-33E2-6383-6157-76DD063B75C5}"/>
                      </a:ext>
                    </a:extLst>
                  </p:cNvPr>
                  <p:cNvSpPr/>
                  <p:nvPr/>
                </p:nvSpPr>
                <p:spPr>
                  <a:xfrm>
                    <a:off x="1950900" y="2187638"/>
                    <a:ext cx="5242200" cy="764400"/>
                  </a:xfrm>
                  <a:prstGeom prst="roundRect">
                    <a:avLst>
                      <a:gd name="adj" fmla="val 16667"/>
                    </a:avLst>
                  </a:prstGeom>
                  <a:gradFill>
                    <a:gsLst>
                      <a:gs pos="100000">
                        <a:schemeClr val="tx1"/>
                      </a:gs>
                      <a:gs pos="0">
                        <a:schemeClr val="bg1">
                          <a:lumMod val="95000"/>
                        </a:scheme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112" name="Google Shape;1030;p25">
                    <a:extLst>
                      <a:ext uri="{FF2B5EF4-FFF2-40B4-BE49-F238E27FC236}">
                        <a16:creationId xmlns:a16="http://schemas.microsoft.com/office/drawing/2014/main" id="{CAA39A3A-735E-7C21-7A3B-612D24F19312}"/>
                      </a:ext>
                    </a:extLst>
                  </p:cNvPr>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13" name="Google Shape;1031;p25">
                    <a:extLst>
                      <a:ext uri="{FF2B5EF4-FFF2-40B4-BE49-F238E27FC236}">
                        <a16:creationId xmlns:a16="http://schemas.microsoft.com/office/drawing/2014/main" id="{850721F3-0A37-9791-C6C6-C59BF56CAE74}"/>
                      </a:ext>
                    </a:extLst>
                  </p:cNvPr>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14" name="Google Shape;1032;p25">
                    <a:extLst>
                      <a:ext uri="{FF2B5EF4-FFF2-40B4-BE49-F238E27FC236}">
                        <a16:creationId xmlns:a16="http://schemas.microsoft.com/office/drawing/2014/main" id="{CD5DEFD9-3E0E-7F31-D133-AEE200CBB3FC}"/>
                      </a:ext>
                    </a:extLst>
                  </p:cNvPr>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15" name="Google Shape;1033;p25">
                    <a:extLst>
                      <a:ext uri="{FF2B5EF4-FFF2-40B4-BE49-F238E27FC236}">
                        <a16:creationId xmlns:a16="http://schemas.microsoft.com/office/drawing/2014/main" id="{B3F29EE7-C078-0EA2-69C1-761E5610929C}"/>
                      </a:ext>
                    </a:extLst>
                  </p:cNvPr>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16" name="Google Shape;1034;p25">
                    <a:extLst>
                      <a:ext uri="{FF2B5EF4-FFF2-40B4-BE49-F238E27FC236}">
                        <a16:creationId xmlns:a16="http://schemas.microsoft.com/office/drawing/2014/main" id="{C22EF6D4-139B-9033-EF21-D1C1EE4D9289}"/>
                      </a:ext>
                    </a:extLst>
                  </p:cNvPr>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117" name="Google Shape;1035;p25">
                    <a:extLst>
                      <a:ext uri="{FF2B5EF4-FFF2-40B4-BE49-F238E27FC236}">
                        <a16:creationId xmlns:a16="http://schemas.microsoft.com/office/drawing/2014/main" id="{9C4C358F-544A-0B73-F569-55E389290FC2}"/>
                      </a:ext>
                    </a:extLst>
                  </p:cNvPr>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grpSp>
          </p:grpSp>
        </p:grpSp>
        <p:cxnSp>
          <p:nvCxnSpPr>
            <p:cNvPr id="81" name="Google Shape;1263;p28">
              <a:extLst>
                <a:ext uri="{FF2B5EF4-FFF2-40B4-BE49-F238E27FC236}">
                  <a16:creationId xmlns:a16="http://schemas.microsoft.com/office/drawing/2014/main" id="{2B05FCF6-36CF-B398-0686-8548EB7B2755}"/>
                </a:ext>
              </a:extLst>
            </p:cNvPr>
            <p:cNvCxnSpPr>
              <a:cxnSpLocks/>
            </p:cNvCxnSpPr>
            <p:nvPr/>
          </p:nvCxnSpPr>
          <p:spPr>
            <a:xfrm>
              <a:off x="7698229" y="2242027"/>
              <a:ext cx="227947" cy="0"/>
            </a:xfrm>
            <a:prstGeom prst="straightConnector1">
              <a:avLst/>
            </a:prstGeom>
            <a:noFill/>
            <a:ln w="28575" cap="flat" cmpd="sng">
              <a:solidFill>
                <a:schemeClr val="tx1"/>
              </a:solidFill>
              <a:prstDash val="solid"/>
              <a:round/>
              <a:headEnd type="none" w="med" len="med"/>
              <a:tailEnd type="stealth" w="med" len="med"/>
            </a:ln>
          </p:spPr>
        </p:cxnSp>
        <p:grpSp>
          <p:nvGrpSpPr>
            <p:cNvPr id="82" name="组合 81">
              <a:extLst>
                <a:ext uri="{FF2B5EF4-FFF2-40B4-BE49-F238E27FC236}">
                  <a16:creationId xmlns:a16="http://schemas.microsoft.com/office/drawing/2014/main" id="{FF1B1019-FD21-4054-65C0-D9908CBFA98F}"/>
                </a:ext>
              </a:extLst>
            </p:cNvPr>
            <p:cNvGrpSpPr/>
            <p:nvPr/>
          </p:nvGrpSpPr>
          <p:grpSpPr>
            <a:xfrm>
              <a:off x="7926176" y="1212432"/>
              <a:ext cx="1503236" cy="2059191"/>
              <a:chOff x="9374188" y="1796210"/>
              <a:chExt cx="1503236" cy="2059191"/>
            </a:xfrm>
          </p:grpSpPr>
          <p:sp>
            <p:nvSpPr>
              <p:cNvPr id="97" name="Google Shape;1308;p30">
                <a:extLst>
                  <a:ext uri="{FF2B5EF4-FFF2-40B4-BE49-F238E27FC236}">
                    <a16:creationId xmlns:a16="http://schemas.microsoft.com/office/drawing/2014/main" id="{8F98DDBD-974F-4223-BFA8-3D226A0D1A3A}"/>
                  </a:ext>
                </a:extLst>
              </p:cNvPr>
              <p:cNvSpPr/>
              <p:nvPr/>
            </p:nvSpPr>
            <p:spPr>
              <a:xfrm>
                <a:off x="9374188" y="1796210"/>
                <a:ext cx="1503236" cy="2059191"/>
              </a:xfrm>
              <a:prstGeom prst="rect">
                <a:avLst/>
              </a:prstGeom>
              <a:solidFill>
                <a:srgbClr val="F3F2EB"/>
              </a:solidFill>
              <a:ln>
                <a:noFill/>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98" name="文本框 97">
                <a:extLst>
                  <a:ext uri="{FF2B5EF4-FFF2-40B4-BE49-F238E27FC236}">
                    <a16:creationId xmlns:a16="http://schemas.microsoft.com/office/drawing/2014/main" id="{8946AB03-8C8A-CF30-80CE-824CCB6D4575}"/>
                  </a:ext>
                </a:extLst>
              </p:cNvPr>
              <p:cNvSpPr txBox="1"/>
              <p:nvPr/>
            </p:nvSpPr>
            <p:spPr>
              <a:xfrm>
                <a:off x="9374188" y="1835298"/>
                <a:ext cx="1503236" cy="461665"/>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Knowledge circuits</a:t>
                </a:r>
              </a:p>
            </p:txBody>
          </p:sp>
          <p:pic>
            <p:nvPicPr>
              <p:cNvPr id="99" name="图形 98" descr="联机会议 轮廓">
                <a:extLst>
                  <a:ext uri="{FF2B5EF4-FFF2-40B4-BE49-F238E27FC236}">
                    <a16:creationId xmlns:a16="http://schemas.microsoft.com/office/drawing/2014/main" id="{DE55C546-8ED4-9D52-1CD8-3466A111CC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7206" y="2780851"/>
                <a:ext cx="457200" cy="457200"/>
              </a:xfrm>
              <a:prstGeom prst="rect">
                <a:avLst/>
              </a:prstGeom>
            </p:spPr>
          </p:pic>
          <p:pic>
            <p:nvPicPr>
              <p:cNvPr id="100" name="图形 99" descr="视频博客 轮廓">
                <a:extLst>
                  <a:ext uri="{FF2B5EF4-FFF2-40B4-BE49-F238E27FC236}">
                    <a16:creationId xmlns:a16="http://schemas.microsoft.com/office/drawing/2014/main" id="{3D768C2B-FBF3-4487-AE7C-1A249CBFBD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7206" y="2199044"/>
                <a:ext cx="457200" cy="457200"/>
              </a:xfrm>
              <a:prstGeom prst="rect">
                <a:avLst/>
              </a:prstGeom>
            </p:spPr>
          </p:pic>
          <p:sp>
            <p:nvSpPr>
              <p:cNvPr id="101" name="文本框 100">
                <a:extLst>
                  <a:ext uri="{FF2B5EF4-FFF2-40B4-BE49-F238E27FC236}">
                    <a16:creationId xmlns:a16="http://schemas.microsoft.com/office/drawing/2014/main" id="{CDF75709-2CFB-AEBF-449F-F322D3812D6B}"/>
                  </a:ext>
                </a:extLst>
              </p:cNvPr>
              <p:cNvSpPr txBox="1"/>
              <p:nvPr/>
            </p:nvSpPr>
            <p:spPr>
              <a:xfrm>
                <a:off x="10001420" y="2568938"/>
                <a:ext cx="241630" cy="276999"/>
              </a:xfrm>
              <a:prstGeom prst="rect">
                <a:avLst/>
              </a:prstGeom>
              <a:noFill/>
            </p:spPr>
            <p:txBody>
              <a:bodyPr wrap="square" rtlCol="0">
                <a:spAutoFit/>
              </a:bodyPr>
              <a:lstStyle>
                <a:defPPr>
                  <a:defRPr lang="en-US"/>
                </a:defPPr>
                <a:lvl1pPr algn="ctr">
                  <a:defRPr sz="1200" b="1">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a:t>
                </a:r>
              </a:p>
            </p:txBody>
          </p:sp>
          <p:sp>
            <p:nvSpPr>
              <p:cNvPr id="102" name="文本框 101">
                <a:extLst>
                  <a:ext uri="{FF2B5EF4-FFF2-40B4-BE49-F238E27FC236}">
                    <a16:creationId xmlns:a16="http://schemas.microsoft.com/office/drawing/2014/main" id="{0039617F-4155-8794-4E37-9EC5D0F72534}"/>
                  </a:ext>
                </a:extLst>
              </p:cNvPr>
              <p:cNvSpPr txBox="1"/>
              <p:nvPr/>
            </p:nvSpPr>
            <p:spPr>
              <a:xfrm>
                <a:off x="9382204" y="3142243"/>
                <a:ext cx="1495220" cy="276999"/>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Bias amplification</a:t>
                </a:r>
              </a:p>
            </p:txBody>
          </p:sp>
          <p:sp>
            <p:nvSpPr>
              <p:cNvPr id="103" name="对话气泡: 矩形 102">
                <a:extLst>
                  <a:ext uri="{FF2B5EF4-FFF2-40B4-BE49-F238E27FC236}">
                    <a16:creationId xmlns:a16="http://schemas.microsoft.com/office/drawing/2014/main" id="{7A3E4338-AE54-4497-BEC2-44A41E0115E7}"/>
                  </a:ext>
                </a:extLst>
              </p:cNvPr>
              <p:cNvSpPr/>
              <p:nvPr/>
            </p:nvSpPr>
            <p:spPr>
              <a:xfrm>
                <a:off x="9434489" y="3406716"/>
                <a:ext cx="1390650" cy="394668"/>
              </a:xfrm>
              <a:prstGeom prst="wedgeRectCallout">
                <a:avLst>
                  <a:gd name="adj1" fmla="val -18184"/>
                  <a:gd name="adj2" fmla="val -64486"/>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a:ea typeface="+mn-ea"/>
                    <a:cs typeface="+mn-cs"/>
                  </a:rPr>
                  <a:t>PEOPLE = MAN</a:t>
                </a:r>
              </a:p>
            </p:txBody>
          </p:sp>
        </p:grpSp>
        <p:sp>
          <p:nvSpPr>
            <p:cNvPr id="83" name="矩形: 圆顶角 82">
              <a:extLst>
                <a:ext uri="{FF2B5EF4-FFF2-40B4-BE49-F238E27FC236}">
                  <a16:creationId xmlns:a16="http://schemas.microsoft.com/office/drawing/2014/main" id="{3A6F9508-94A1-A5B7-4A4A-678986BF22D2}"/>
                </a:ext>
              </a:extLst>
            </p:cNvPr>
            <p:cNvSpPr/>
            <p:nvPr/>
          </p:nvSpPr>
          <p:spPr>
            <a:xfrm>
              <a:off x="2704046" y="834178"/>
              <a:ext cx="3280471" cy="322659"/>
            </a:xfrm>
            <a:prstGeom prst="round2SameRect">
              <a:avLst/>
            </a:prstGeom>
            <a:solidFill>
              <a:srgbClr val="DDDBCA"/>
            </a:solidFill>
            <a:ln w="12700">
              <a:solidFill>
                <a:srgbClr val="848484"/>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Common token bias</a:t>
              </a:r>
              <a:endParaRPr kumimoji="0" lang="zh-CN"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84" name="组合 83">
              <a:extLst>
                <a:ext uri="{FF2B5EF4-FFF2-40B4-BE49-F238E27FC236}">
                  <a16:creationId xmlns:a16="http://schemas.microsoft.com/office/drawing/2014/main" id="{B730D260-A8A9-9F46-FEA0-07ABB8B61666}"/>
                </a:ext>
              </a:extLst>
            </p:cNvPr>
            <p:cNvGrpSpPr/>
            <p:nvPr/>
          </p:nvGrpSpPr>
          <p:grpSpPr>
            <a:xfrm>
              <a:off x="6193269" y="1209201"/>
              <a:ext cx="1524155" cy="2065652"/>
              <a:chOff x="7461549" y="1796210"/>
              <a:chExt cx="1524155" cy="2065652"/>
            </a:xfrm>
          </p:grpSpPr>
          <p:sp>
            <p:nvSpPr>
              <p:cNvPr id="85" name="Google Shape;1308;p30">
                <a:extLst>
                  <a:ext uri="{FF2B5EF4-FFF2-40B4-BE49-F238E27FC236}">
                    <a16:creationId xmlns:a16="http://schemas.microsoft.com/office/drawing/2014/main" id="{E0BB5F21-95FD-CE41-DD07-C14C486353BA}"/>
                  </a:ext>
                </a:extLst>
              </p:cNvPr>
              <p:cNvSpPr/>
              <p:nvPr/>
            </p:nvSpPr>
            <p:spPr>
              <a:xfrm>
                <a:off x="7463273" y="1796210"/>
                <a:ext cx="1503236" cy="2059191"/>
              </a:xfrm>
              <a:prstGeom prst="rect">
                <a:avLst/>
              </a:prstGeom>
              <a:solidFill>
                <a:srgbClr val="F3F2EB"/>
              </a:solidFill>
              <a:ln>
                <a:noFill/>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86" name="文本框 85">
                <a:extLst>
                  <a:ext uri="{FF2B5EF4-FFF2-40B4-BE49-F238E27FC236}">
                    <a16:creationId xmlns:a16="http://schemas.microsoft.com/office/drawing/2014/main" id="{C0D74F6C-6374-689F-9FFB-DB356B952F77}"/>
                  </a:ext>
                </a:extLst>
              </p:cNvPr>
              <p:cNvSpPr txBox="1"/>
              <p:nvPr/>
            </p:nvSpPr>
            <p:spPr>
              <a:xfrm>
                <a:off x="7482467" y="3584863"/>
                <a:ext cx="1503237" cy="276999"/>
              </a:xfrm>
              <a:prstGeom prst="rect">
                <a:avLst/>
              </a:prstGeom>
              <a:noFill/>
              <a:ln>
                <a:noFill/>
              </a:ln>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Majority Views</a:t>
                </a:r>
              </a:p>
            </p:txBody>
          </p:sp>
          <p:grpSp>
            <p:nvGrpSpPr>
              <p:cNvPr id="87" name="组合 86">
                <a:extLst>
                  <a:ext uri="{FF2B5EF4-FFF2-40B4-BE49-F238E27FC236}">
                    <a16:creationId xmlns:a16="http://schemas.microsoft.com/office/drawing/2014/main" id="{6BE109A9-5877-3FB0-1D0C-5B0E7BF0D5AD}"/>
                  </a:ext>
                </a:extLst>
              </p:cNvPr>
              <p:cNvGrpSpPr/>
              <p:nvPr/>
            </p:nvGrpSpPr>
            <p:grpSpPr>
              <a:xfrm>
                <a:off x="7939022" y="3360597"/>
                <a:ext cx="552450" cy="276204"/>
                <a:chOff x="6477985" y="3109769"/>
                <a:chExt cx="552450" cy="276204"/>
              </a:xfrm>
            </p:grpSpPr>
            <p:sp>
              <p:nvSpPr>
                <p:cNvPr id="91" name="任意多边形: 形状 90">
                  <a:extLst>
                    <a:ext uri="{FF2B5EF4-FFF2-40B4-BE49-F238E27FC236}">
                      <a16:creationId xmlns:a16="http://schemas.microsoft.com/office/drawing/2014/main" id="{3B65BFE3-D0D0-562F-295C-3D2DA8A049DF}"/>
                    </a:ext>
                  </a:extLst>
                </p:cNvPr>
                <p:cNvSpPr/>
                <p:nvPr/>
              </p:nvSpPr>
              <p:spPr>
                <a:xfrm>
                  <a:off x="6935118" y="3109769"/>
                  <a:ext cx="57150" cy="57150"/>
                </a:xfrm>
                <a:custGeom>
                  <a:avLst/>
                  <a:gdLst>
                    <a:gd name="connsiteX0" fmla="*/ 30956 w 57150"/>
                    <a:gd name="connsiteY0" fmla="*/ 54769 h 57150"/>
                    <a:gd name="connsiteX1" fmla="*/ 54769 w 57150"/>
                    <a:gd name="connsiteY1" fmla="*/ 30956 h 57150"/>
                    <a:gd name="connsiteX2" fmla="*/ 30956 w 57150"/>
                    <a:gd name="connsiteY2" fmla="*/ 7144 h 57150"/>
                    <a:gd name="connsiteX3" fmla="*/ 7144 w 57150"/>
                    <a:gd name="connsiteY3" fmla="*/ 30956 h 57150"/>
                    <a:gd name="connsiteX4" fmla="*/ 30956 w 57150"/>
                    <a:gd name="connsiteY4" fmla="*/ 5476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0956" y="54769"/>
                      </a:moveTo>
                      <a:cubicBezTo>
                        <a:pt x="44107" y="54769"/>
                        <a:pt x="54769" y="44107"/>
                        <a:pt x="54769" y="30956"/>
                      </a:cubicBezTo>
                      <a:cubicBezTo>
                        <a:pt x="54769" y="17805"/>
                        <a:pt x="44107" y="7144"/>
                        <a:pt x="30956" y="7144"/>
                      </a:cubicBezTo>
                      <a:cubicBezTo>
                        <a:pt x="17805" y="7144"/>
                        <a:pt x="7144" y="17805"/>
                        <a:pt x="7144" y="30956"/>
                      </a:cubicBezTo>
                      <a:cubicBezTo>
                        <a:pt x="7144" y="44107"/>
                        <a:pt x="17805" y="54769"/>
                        <a:pt x="30956" y="54769"/>
                      </a:cubicBezTo>
                      <a:close/>
                    </a:path>
                  </a:pathLst>
                </a:custGeom>
                <a:solidFill>
                  <a:srgbClr val="7F7F7F"/>
                </a:solidFill>
                <a:ln w="952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92" name="任意多边形: 形状 91">
                  <a:extLst>
                    <a:ext uri="{FF2B5EF4-FFF2-40B4-BE49-F238E27FC236}">
                      <a16:creationId xmlns:a16="http://schemas.microsoft.com/office/drawing/2014/main" id="{4B726222-61F4-8CC4-AB8B-29C2C712155B}"/>
                    </a:ext>
                  </a:extLst>
                </p:cNvPr>
                <p:cNvSpPr/>
                <p:nvPr/>
              </p:nvSpPr>
              <p:spPr>
                <a:xfrm>
                  <a:off x="6725568" y="3109769"/>
                  <a:ext cx="57150" cy="57150"/>
                </a:xfrm>
                <a:custGeom>
                  <a:avLst/>
                  <a:gdLst>
                    <a:gd name="connsiteX0" fmla="*/ 30956 w 57150"/>
                    <a:gd name="connsiteY0" fmla="*/ 54769 h 57150"/>
                    <a:gd name="connsiteX1" fmla="*/ 54769 w 57150"/>
                    <a:gd name="connsiteY1" fmla="*/ 30956 h 57150"/>
                    <a:gd name="connsiteX2" fmla="*/ 30956 w 57150"/>
                    <a:gd name="connsiteY2" fmla="*/ 7144 h 57150"/>
                    <a:gd name="connsiteX3" fmla="*/ 7144 w 57150"/>
                    <a:gd name="connsiteY3" fmla="*/ 30956 h 57150"/>
                    <a:gd name="connsiteX4" fmla="*/ 30956 w 57150"/>
                    <a:gd name="connsiteY4" fmla="*/ 5476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0956" y="54769"/>
                      </a:moveTo>
                      <a:cubicBezTo>
                        <a:pt x="44107" y="54769"/>
                        <a:pt x="54769" y="44107"/>
                        <a:pt x="54769" y="30956"/>
                      </a:cubicBezTo>
                      <a:cubicBezTo>
                        <a:pt x="54769" y="17805"/>
                        <a:pt x="44107" y="7144"/>
                        <a:pt x="30956" y="7144"/>
                      </a:cubicBezTo>
                      <a:cubicBezTo>
                        <a:pt x="17805" y="7144"/>
                        <a:pt x="7144" y="17805"/>
                        <a:pt x="7144" y="30956"/>
                      </a:cubicBezTo>
                      <a:cubicBezTo>
                        <a:pt x="7144" y="44107"/>
                        <a:pt x="17805" y="54769"/>
                        <a:pt x="30956" y="54769"/>
                      </a:cubicBezTo>
                      <a:close/>
                    </a:path>
                  </a:pathLst>
                </a:custGeom>
                <a:solidFill>
                  <a:srgbClr val="7F7F7F"/>
                </a:solidFill>
                <a:ln w="952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93" name="任意多边形: 形状 92">
                  <a:extLst>
                    <a:ext uri="{FF2B5EF4-FFF2-40B4-BE49-F238E27FC236}">
                      <a16:creationId xmlns:a16="http://schemas.microsoft.com/office/drawing/2014/main" id="{23F20A68-3C27-9304-9A4A-53741B101D7C}"/>
                    </a:ext>
                  </a:extLst>
                </p:cNvPr>
                <p:cNvSpPr/>
                <p:nvPr/>
              </p:nvSpPr>
              <p:spPr>
                <a:xfrm>
                  <a:off x="6830343" y="3109769"/>
                  <a:ext cx="57150" cy="57150"/>
                </a:xfrm>
                <a:custGeom>
                  <a:avLst/>
                  <a:gdLst>
                    <a:gd name="connsiteX0" fmla="*/ 30956 w 57150"/>
                    <a:gd name="connsiteY0" fmla="*/ 54769 h 57150"/>
                    <a:gd name="connsiteX1" fmla="*/ 54769 w 57150"/>
                    <a:gd name="connsiteY1" fmla="*/ 30956 h 57150"/>
                    <a:gd name="connsiteX2" fmla="*/ 30956 w 57150"/>
                    <a:gd name="connsiteY2" fmla="*/ 7144 h 57150"/>
                    <a:gd name="connsiteX3" fmla="*/ 7144 w 57150"/>
                    <a:gd name="connsiteY3" fmla="*/ 30956 h 57150"/>
                    <a:gd name="connsiteX4" fmla="*/ 30956 w 57150"/>
                    <a:gd name="connsiteY4" fmla="*/ 5476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0956" y="54769"/>
                      </a:moveTo>
                      <a:cubicBezTo>
                        <a:pt x="44107" y="54769"/>
                        <a:pt x="54769" y="44107"/>
                        <a:pt x="54769" y="30956"/>
                      </a:cubicBezTo>
                      <a:cubicBezTo>
                        <a:pt x="54769" y="17805"/>
                        <a:pt x="44107" y="7144"/>
                        <a:pt x="30956" y="7144"/>
                      </a:cubicBezTo>
                      <a:cubicBezTo>
                        <a:pt x="17805" y="7144"/>
                        <a:pt x="7144" y="17805"/>
                        <a:pt x="7144" y="30956"/>
                      </a:cubicBezTo>
                      <a:cubicBezTo>
                        <a:pt x="7144" y="44107"/>
                        <a:pt x="17805" y="54769"/>
                        <a:pt x="30956" y="54769"/>
                      </a:cubicBezTo>
                      <a:close/>
                    </a:path>
                  </a:pathLst>
                </a:custGeom>
                <a:solidFill>
                  <a:srgbClr val="7F7F7F"/>
                </a:solidFill>
                <a:ln w="952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94" name="任意多边形: 形状 93">
                  <a:extLst>
                    <a:ext uri="{FF2B5EF4-FFF2-40B4-BE49-F238E27FC236}">
                      <a16:creationId xmlns:a16="http://schemas.microsoft.com/office/drawing/2014/main" id="{65400F71-5C05-0675-F0BF-E729052E65CC}"/>
                    </a:ext>
                  </a:extLst>
                </p:cNvPr>
                <p:cNvSpPr/>
                <p:nvPr/>
              </p:nvSpPr>
              <p:spPr>
                <a:xfrm>
                  <a:off x="6516018" y="3109769"/>
                  <a:ext cx="57150" cy="57150"/>
                </a:xfrm>
                <a:custGeom>
                  <a:avLst/>
                  <a:gdLst>
                    <a:gd name="connsiteX0" fmla="*/ 30956 w 57150"/>
                    <a:gd name="connsiteY0" fmla="*/ 54769 h 57150"/>
                    <a:gd name="connsiteX1" fmla="*/ 54769 w 57150"/>
                    <a:gd name="connsiteY1" fmla="*/ 30956 h 57150"/>
                    <a:gd name="connsiteX2" fmla="*/ 30956 w 57150"/>
                    <a:gd name="connsiteY2" fmla="*/ 7144 h 57150"/>
                    <a:gd name="connsiteX3" fmla="*/ 7144 w 57150"/>
                    <a:gd name="connsiteY3" fmla="*/ 30956 h 57150"/>
                    <a:gd name="connsiteX4" fmla="*/ 30956 w 57150"/>
                    <a:gd name="connsiteY4" fmla="*/ 5476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0956" y="54769"/>
                      </a:moveTo>
                      <a:cubicBezTo>
                        <a:pt x="44107" y="54769"/>
                        <a:pt x="54769" y="44107"/>
                        <a:pt x="54769" y="30956"/>
                      </a:cubicBezTo>
                      <a:cubicBezTo>
                        <a:pt x="54769" y="17805"/>
                        <a:pt x="44107" y="7144"/>
                        <a:pt x="30956" y="7144"/>
                      </a:cubicBezTo>
                      <a:cubicBezTo>
                        <a:pt x="17805" y="7144"/>
                        <a:pt x="7144" y="17805"/>
                        <a:pt x="7144" y="30956"/>
                      </a:cubicBezTo>
                      <a:cubicBezTo>
                        <a:pt x="7144" y="44107"/>
                        <a:pt x="17805" y="54769"/>
                        <a:pt x="30956" y="54769"/>
                      </a:cubicBezTo>
                      <a:close/>
                    </a:path>
                  </a:pathLst>
                </a:custGeom>
                <a:solidFill>
                  <a:srgbClr val="7F7F7F"/>
                </a:solidFill>
                <a:ln w="952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95" name="任意多边形: 形状 94">
                  <a:extLst>
                    <a:ext uri="{FF2B5EF4-FFF2-40B4-BE49-F238E27FC236}">
                      <a16:creationId xmlns:a16="http://schemas.microsoft.com/office/drawing/2014/main" id="{718E9446-81A2-D0DC-B735-220B07DE0747}"/>
                    </a:ext>
                  </a:extLst>
                </p:cNvPr>
                <p:cNvSpPr/>
                <p:nvPr/>
              </p:nvSpPr>
              <p:spPr>
                <a:xfrm>
                  <a:off x="6620793" y="3109769"/>
                  <a:ext cx="57150" cy="57150"/>
                </a:xfrm>
                <a:custGeom>
                  <a:avLst/>
                  <a:gdLst>
                    <a:gd name="connsiteX0" fmla="*/ 30956 w 57150"/>
                    <a:gd name="connsiteY0" fmla="*/ 54769 h 57150"/>
                    <a:gd name="connsiteX1" fmla="*/ 54769 w 57150"/>
                    <a:gd name="connsiteY1" fmla="*/ 30956 h 57150"/>
                    <a:gd name="connsiteX2" fmla="*/ 30956 w 57150"/>
                    <a:gd name="connsiteY2" fmla="*/ 7144 h 57150"/>
                    <a:gd name="connsiteX3" fmla="*/ 7144 w 57150"/>
                    <a:gd name="connsiteY3" fmla="*/ 30956 h 57150"/>
                    <a:gd name="connsiteX4" fmla="*/ 30956 w 57150"/>
                    <a:gd name="connsiteY4" fmla="*/ 5476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0956" y="54769"/>
                      </a:moveTo>
                      <a:cubicBezTo>
                        <a:pt x="44107" y="54769"/>
                        <a:pt x="54769" y="44107"/>
                        <a:pt x="54769" y="30956"/>
                      </a:cubicBezTo>
                      <a:cubicBezTo>
                        <a:pt x="54769" y="17805"/>
                        <a:pt x="44107" y="7144"/>
                        <a:pt x="30956" y="7144"/>
                      </a:cubicBezTo>
                      <a:cubicBezTo>
                        <a:pt x="17805" y="7144"/>
                        <a:pt x="7144" y="17805"/>
                        <a:pt x="7144" y="30956"/>
                      </a:cubicBezTo>
                      <a:cubicBezTo>
                        <a:pt x="7144" y="44107"/>
                        <a:pt x="17805" y="54769"/>
                        <a:pt x="30956" y="54769"/>
                      </a:cubicBezTo>
                      <a:close/>
                    </a:path>
                  </a:pathLst>
                </a:custGeom>
                <a:solidFill>
                  <a:srgbClr val="7F7F7F"/>
                </a:solidFill>
                <a:ln w="952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96" name="任意多边形: 形状 95">
                  <a:extLst>
                    <a:ext uri="{FF2B5EF4-FFF2-40B4-BE49-F238E27FC236}">
                      <a16:creationId xmlns:a16="http://schemas.microsoft.com/office/drawing/2014/main" id="{98C9C339-DC45-C2E0-100F-47727780152C}"/>
                    </a:ext>
                  </a:extLst>
                </p:cNvPr>
                <p:cNvSpPr/>
                <p:nvPr/>
              </p:nvSpPr>
              <p:spPr>
                <a:xfrm>
                  <a:off x="6477985" y="3166898"/>
                  <a:ext cx="552450" cy="219075"/>
                </a:xfrm>
                <a:custGeom>
                  <a:avLst/>
                  <a:gdLst>
                    <a:gd name="connsiteX0" fmla="*/ 549525 w 552450"/>
                    <a:gd name="connsiteY0" fmla="*/ 99176 h 219075"/>
                    <a:gd name="connsiteX1" fmla="*/ 531142 w 552450"/>
                    <a:gd name="connsiteY1" fmla="*/ 29834 h 219075"/>
                    <a:gd name="connsiteX2" fmla="*/ 528380 w 552450"/>
                    <a:gd name="connsiteY2" fmla="*/ 24500 h 219075"/>
                    <a:gd name="connsiteX3" fmla="*/ 505710 w 552450"/>
                    <a:gd name="connsiteY3" fmla="*/ 10117 h 219075"/>
                    <a:gd name="connsiteX4" fmla="*/ 488089 w 552450"/>
                    <a:gd name="connsiteY4" fmla="*/ 7165 h 219075"/>
                    <a:gd name="connsiteX5" fmla="*/ 470373 w 552450"/>
                    <a:gd name="connsiteY5" fmla="*/ 10117 h 219075"/>
                    <a:gd name="connsiteX6" fmla="*/ 447798 w 552450"/>
                    <a:gd name="connsiteY6" fmla="*/ 24595 h 219075"/>
                    <a:gd name="connsiteX7" fmla="*/ 445036 w 552450"/>
                    <a:gd name="connsiteY7" fmla="*/ 29929 h 219075"/>
                    <a:gd name="connsiteX8" fmla="*/ 435702 w 552450"/>
                    <a:gd name="connsiteY8" fmla="*/ 64315 h 219075"/>
                    <a:gd name="connsiteX9" fmla="*/ 426177 w 552450"/>
                    <a:gd name="connsiteY9" fmla="*/ 29834 h 219075"/>
                    <a:gd name="connsiteX10" fmla="*/ 423319 w 552450"/>
                    <a:gd name="connsiteY10" fmla="*/ 24500 h 219075"/>
                    <a:gd name="connsiteX11" fmla="*/ 400745 w 552450"/>
                    <a:gd name="connsiteY11" fmla="*/ 10117 h 219075"/>
                    <a:gd name="connsiteX12" fmla="*/ 383314 w 552450"/>
                    <a:gd name="connsiteY12" fmla="*/ 7165 h 219075"/>
                    <a:gd name="connsiteX13" fmla="*/ 365598 w 552450"/>
                    <a:gd name="connsiteY13" fmla="*/ 10117 h 219075"/>
                    <a:gd name="connsiteX14" fmla="*/ 342928 w 552450"/>
                    <a:gd name="connsiteY14" fmla="*/ 24595 h 219075"/>
                    <a:gd name="connsiteX15" fmla="*/ 340261 w 552450"/>
                    <a:gd name="connsiteY15" fmla="*/ 29929 h 219075"/>
                    <a:gd name="connsiteX16" fmla="*/ 330736 w 552450"/>
                    <a:gd name="connsiteY16" fmla="*/ 65362 h 219075"/>
                    <a:gd name="connsiteX17" fmla="*/ 321211 w 552450"/>
                    <a:gd name="connsiteY17" fmla="*/ 30215 h 219075"/>
                    <a:gd name="connsiteX18" fmla="*/ 318449 w 552450"/>
                    <a:gd name="connsiteY18" fmla="*/ 24881 h 219075"/>
                    <a:gd name="connsiteX19" fmla="*/ 295779 w 552450"/>
                    <a:gd name="connsiteY19" fmla="*/ 10498 h 219075"/>
                    <a:gd name="connsiteX20" fmla="*/ 278539 w 552450"/>
                    <a:gd name="connsiteY20" fmla="*/ 7165 h 219075"/>
                    <a:gd name="connsiteX21" fmla="*/ 260823 w 552450"/>
                    <a:gd name="connsiteY21" fmla="*/ 10117 h 219075"/>
                    <a:gd name="connsiteX22" fmla="*/ 238248 w 552450"/>
                    <a:gd name="connsiteY22" fmla="*/ 24595 h 219075"/>
                    <a:gd name="connsiteX23" fmla="*/ 235486 w 552450"/>
                    <a:gd name="connsiteY23" fmla="*/ 29929 h 219075"/>
                    <a:gd name="connsiteX24" fmla="*/ 226152 w 552450"/>
                    <a:gd name="connsiteY24" fmla="*/ 64315 h 219075"/>
                    <a:gd name="connsiteX25" fmla="*/ 216627 w 552450"/>
                    <a:gd name="connsiteY25" fmla="*/ 29834 h 219075"/>
                    <a:gd name="connsiteX26" fmla="*/ 213769 w 552450"/>
                    <a:gd name="connsiteY26" fmla="*/ 24500 h 219075"/>
                    <a:gd name="connsiteX27" fmla="*/ 191195 w 552450"/>
                    <a:gd name="connsiteY27" fmla="*/ 10117 h 219075"/>
                    <a:gd name="connsiteX28" fmla="*/ 173764 w 552450"/>
                    <a:gd name="connsiteY28" fmla="*/ 7165 h 219075"/>
                    <a:gd name="connsiteX29" fmla="*/ 156048 w 552450"/>
                    <a:gd name="connsiteY29" fmla="*/ 10117 h 219075"/>
                    <a:gd name="connsiteX30" fmla="*/ 133378 w 552450"/>
                    <a:gd name="connsiteY30" fmla="*/ 24595 h 219075"/>
                    <a:gd name="connsiteX31" fmla="*/ 130711 w 552450"/>
                    <a:gd name="connsiteY31" fmla="*/ 29929 h 219075"/>
                    <a:gd name="connsiteX32" fmla="*/ 121186 w 552450"/>
                    <a:gd name="connsiteY32" fmla="*/ 65362 h 219075"/>
                    <a:gd name="connsiteX33" fmla="*/ 111661 w 552450"/>
                    <a:gd name="connsiteY33" fmla="*/ 30215 h 219075"/>
                    <a:gd name="connsiteX34" fmla="*/ 108899 w 552450"/>
                    <a:gd name="connsiteY34" fmla="*/ 24881 h 219075"/>
                    <a:gd name="connsiteX35" fmla="*/ 86229 w 552450"/>
                    <a:gd name="connsiteY35" fmla="*/ 10498 h 219075"/>
                    <a:gd name="connsiteX36" fmla="*/ 68989 w 552450"/>
                    <a:gd name="connsiteY36" fmla="*/ 7165 h 219075"/>
                    <a:gd name="connsiteX37" fmla="*/ 51273 w 552450"/>
                    <a:gd name="connsiteY37" fmla="*/ 10117 h 219075"/>
                    <a:gd name="connsiteX38" fmla="*/ 28698 w 552450"/>
                    <a:gd name="connsiteY38" fmla="*/ 24595 h 219075"/>
                    <a:gd name="connsiteX39" fmla="*/ 25936 w 552450"/>
                    <a:gd name="connsiteY39" fmla="*/ 29929 h 219075"/>
                    <a:gd name="connsiteX40" fmla="*/ 7458 w 552450"/>
                    <a:gd name="connsiteY40" fmla="*/ 99557 h 219075"/>
                    <a:gd name="connsiteX41" fmla="*/ 14220 w 552450"/>
                    <a:gd name="connsiteY41" fmla="*/ 111178 h 219075"/>
                    <a:gd name="connsiteX42" fmla="*/ 16697 w 552450"/>
                    <a:gd name="connsiteY42" fmla="*/ 111178 h 219075"/>
                    <a:gd name="connsiteX43" fmla="*/ 26222 w 552450"/>
                    <a:gd name="connsiteY43" fmla="*/ 104129 h 219075"/>
                    <a:gd name="connsiteX44" fmla="*/ 40414 w 552450"/>
                    <a:gd name="connsiteY44" fmla="*/ 48789 h 219075"/>
                    <a:gd name="connsiteX45" fmla="*/ 40414 w 552450"/>
                    <a:gd name="connsiteY45" fmla="*/ 216715 h 219075"/>
                    <a:gd name="connsiteX46" fmla="*/ 59464 w 552450"/>
                    <a:gd name="connsiteY46" fmla="*/ 216715 h 219075"/>
                    <a:gd name="connsiteX47" fmla="*/ 59464 w 552450"/>
                    <a:gd name="connsiteY47" fmla="*/ 111940 h 219075"/>
                    <a:gd name="connsiteX48" fmla="*/ 78514 w 552450"/>
                    <a:gd name="connsiteY48" fmla="*/ 111940 h 219075"/>
                    <a:gd name="connsiteX49" fmla="*/ 78514 w 552450"/>
                    <a:gd name="connsiteY49" fmla="*/ 216715 h 219075"/>
                    <a:gd name="connsiteX50" fmla="*/ 97564 w 552450"/>
                    <a:gd name="connsiteY50" fmla="*/ 216715 h 219075"/>
                    <a:gd name="connsiteX51" fmla="*/ 97564 w 552450"/>
                    <a:gd name="connsiteY51" fmla="*/ 49360 h 219075"/>
                    <a:gd name="connsiteX52" fmla="*/ 112042 w 552450"/>
                    <a:gd name="connsiteY52" fmla="*/ 104034 h 219075"/>
                    <a:gd name="connsiteX53" fmla="*/ 121567 w 552450"/>
                    <a:gd name="connsiteY53" fmla="*/ 113559 h 219075"/>
                    <a:gd name="connsiteX54" fmla="*/ 131092 w 552450"/>
                    <a:gd name="connsiteY54" fmla="*/ 104034 h 219075"/>
                    <a:gd name="connsiteX55" fmla="*/ 145189 w 552450"/>
                    <a:gd name="connsiteY55" fmla="*/ 49360 h 219075"/>
                    <a:gd name="connsiteX56" fmla="*/ 145189 w 552450"/>
                    <a:gd name="connsiteY56" fmla="*/ 79364 h 219075"/>
                    <a:gd name="connsiteX57" fmla="*/ 128806 w 552450"/>
                    <a:gd name="connsiteY57" fmla="*/ 140515 h 219075"/>
                    <a:gd name="connsiteX58" fmla="*/ 145189 w 552450"/>
                    <a:gd name="connsiteY58" fmla="*/ 140515 h 219075"/>
                    <a:gd name="connsiteX59" fmla="*/ 145189 w 552450"/>
                    <a:gd name="connsiteY59" fmla="*/ 216715 h 219075"/>
                    <a:gd name="connsiteX60" fmla="*/ 164239 w 552450"/>
                    <a:gd name="connsiteY60" fmla="*/ 216715 h 219075"/>
                    <a:gd name="connsiteX61" fmla="*/ 164239 w 552450"/>
                    <a:gd name="connsiteY61" fmla="*/ 140515 h 219075"/>
                    <a:gd name="connsiteX62" fmla="*/ 183289 w 552450"/>
                    <a:gd name="connsiteY62" fmla="*/ 140515 h 219075"/>
                    <a:gd name="connsiteX63" fmla="*/ 183289 w 552450"/>
                    <a:gd name="connsiteY63" fmla="*/ 216715 h 219075"/>
                    <a:gd name="connsiteX64" fmla="*/ 202339 w 552450"/>
                    <a:gd name="connsiteY64" fmla="*/ 216715 h 219075"/>
                    <a:gd name="connsiteX65" fmla="*/ 202339 w 552450"/>
                    <a:gd name="connsiteY65" fmla="*/ 140515 h 219075"/>
                    <a:gd name="connsiteX66" fmla="*/ 218722 w 552450"/>
                    <a:gd name="connsiteY66" fmla="*/ 140515 h 219075"/>
                    <a:gd name="connsiteX67" fmla="*/ 202339 w 552450"/>
                    <a:gd name="connsiteY67" fmla="*/ 79364 h 219075"/>
                    <a:gd name="connsiteX68" fmla="*/ 202339 w 552450"/>
                    <a:gd name="connsiteY68" fmla="*/ 48789 h 219075"/>
                    <a:gd name="connsiteX69" fmla="*/ 216912 w 552450"/>
                    <a:gd name="connsiteY69" fmla="*/ 104034 h 219075"/>
                    <a:gd name="connsiteX70" fmla="*/ 228467 w 552450"/>
                    <a:gd name="connsiteY70" fmla="*/ 110958 h 219075"/>
                    <a:gd name="connsiteX71" fmla="*/ 235391 w 552450"/>
                    <a:gd name="connsiteY71" fmla="*/ 104034 h 219075"/>
                    <a:gd name="connsiteX72" fmla="*/ 249964 w 552450"/>
                    <a:gd name="connsiteY72" fmla="*/ 48789 h 219075"/>
                    <a:gd name="connsiteX73" fmla="*/ 249964 w 552450"/>
                    <a:gd name="connsiteY73" fmla="*/ 216715 h 219075"/>
                    <a:gd name="connsiteX74" fmla="*/ 269014 w 552450"/>
                    <a:gd name="connsiteY74" fmla="*/ 216715 h 219075"/>
                    <a:gd name="connsiteX75" fmla="*/ 269014 w 552450"/>
                    <a:gd name="connsiteY75" fmla="*/ 111940 h 219075"/>
                    <a:gd name="connsiteX76" fmla="*/ 288064 w 552450"/>
                    <a:gd name="connsiteY76" fmla="*/ 111940 h 219075"/>
                    <a:gd name="connsiteX77" fmla="*/ 288064 w 552450"/>
                    <a:gd name="connsiteY77" fmla="*/ 216715 h 219075"/>
                    <a:gd name="connsiteX78" fmla="*/ 307114 w 552450"/>
                    <a:gd name="connsiteY78" fmla="*/ 216715 h 219075"/>
                    <a:gd name="connsiteX79" fmla="*/ 307114 w 552450"/>
                    <a:gd name="connsiteY79" fmla="*/ 49360 h 219075"/>
                    <a:gd name="connsiteX80" fmla="*/ 321592 w 552450"/>
                    <a:gd name="connsiteY80" fmla="*/ 104034 h 219075"/>
                    <a:gd name="connsiteX81" fmla="*/ 331117 w 552450"/>
                    <a:gd name="connsiteY81" fmla="*/ 113559 h 219075"/>
                    <a:gd name="connsiteX82" fmla="*/ 340642 w 552450"/>
                    <a:gd name="connsiteY82" fmla="*/ 104034 h 219075"/>
                    <a:gd name="connsiteX83" fmla="*/ 354739 w 552450"/>
                    <a:gd name="connsiteY83" fmla="*/ 49360 h 219075"/>
                    <a:gd name="connsiteX84" fmla="*/ 354739 w 552450"/>
                    <a:gd name="connsiteY84" fmla="*/ 79364 h 219075"/>
                    <a:gd name="connsiteX85" fmla="*/ 338356 w 552450"/>
                    <a:gd name="connsiteY85" fmla="*/ 140515 h 219075"/>
                    <a:gd name="connsiteX86" fmla="*/ 354739 w 552450"/>
                    <a:gd name="connsiteY86" fmla="*/ 140515 h 219075"/>
                    <a:gd name="connsiteX87" fmla="*/ 354739 w 552450"/>
                    <a:gd name="connsiteY87" fmla="*/ 216715 h 219075"/>
                    <a:gd name="connsiteX88" fmla="*/ 373789 w 552450"/>
                    <a:gd name="connsiteY88" fmla="*/ 216715 h 219075"/>
                    <a:gd name="connsiteX89" fmla="*/ 373789 w 552450"/>
                    <a:gd name="connsiteY89" fmla="*/ 140515 h 219075"/>
                    <a:gd name="connsiteX90" fmla="*/ 392839 w 552450"/>
                    <a:gd name="connsiteY90" fmla="*/ 140515 h 219075"/>
                    <a:gd name="connsiteX91" fmla="*/ 392839 w 552450"/>
                    <a:gd name="connsiteY91" fmla="*/ 216715 h 219075"/>
                    <a:gd name="connsiteX92" fmla="*/ 411889 w 552450"/>
                    <a:gd name="connsiteY92" fmla="*/ 216715 h 219075"/>
                    <a:gd name="connsiteX93" fmla="*/ 411889 w 552450"/>
                    <a:gd name="connsiteY93" fmla="*/ 140515 h 219075"/>
                    <a:gd name="connsiteX94" fmla="*/ 428272 w 552450"/>
                    <a:gd name="connsiteY94" fmla="*/ 140515 h 219075"/>
                    <a:gd name="connsiteX95" fmla="*/ 411889 w 552450"/>
                    <a:gd name="connsiteY95" fmla="*/ 79364 h 219075"/>
                    <a:gd name="connsiteX96" fmla="*/ 411889 w 552450"/>
                    <a:gd name="connsiteY96" fmla="*/ 48789 h 219075"/>
                    <a:gd name="connsiteX97" fmla="*/ 426462 w 552450"/>
                    <a:gd name="connsiteY97" fmla="*/ 104034 h 219075"/>
                    <a:gd name="connsiteX98" fmla="*/ 438017 w 552450"/>
                    <a:gd name="connsiteY98" fmla="*/ 110958 h 219075"/>
                    <a:gd name="connsiteX99" fmla="*/ 444941 w 552450"/>
                    <a:gd name="connsiteY99" fmla="*/ 104034 h 219075"/>
                    <a:gd name="connsiteX100" fmla="*/ 459514 w 552450"/>
                    <a:gd name="connsiteY100" fmla="*/ 48789 h 219075"/>
                    <a:gd name="connsiteX101" fmla="*/ 459514 w 552450"/>
                    <a:gd name="connsiteY101" fmla="*/ 216715 h 219075"/>
                    <a:gd name="connsiteX102" fmla="*/ 478564 w 552450"/>
                    <a:gd name="connsiteY102" fmla="*/ 216715 h 219075"/>
                    <a:gd name="connsiteX103" fmla="*/ 478564 w 552450"/>
                    <a:gd name="connsiteY103" fmla="*/ 111940 h 219075"/>
                    <a:gd name="connsiteX104" fmla="*/ 497614 w 552450"/>
                    <a:gd name="connsiteY104" fmla="*/ 111940 h 219075"/>
                    <a:gd name="connsiteX105" fmla="*/ 497614 w 552450"/>
                    <a:gd name="connsiteY105" fmla="*/ 216715 h 219075"/>
                    <a:gd name="connsiteX106" fmla="*/ 516664 w 552450"/>
                    <a:gd name="connsiteY106" fmla="*/ 216715 h 219075"/>
                    <a:gd name="connsiteX107" fmla="*/ 516664 w 552450"/>
                    <a:gd name="connsiteY107" fmla="*/ 49360 h 219075"/>
                    <a:gd name="connsiteX108" fmla="*/ 531142 w 552450"/>
                    <a:gd name="connsiteY108" fmla="*/ 104034 h 219075"/>
                    <a:gd name="connsiteX109" fmla="*/ 540667 w 552450"/>
                    <a:gd name="connsiteY109" fmla="*/ 111082 h 219075"/>
                    <a:gd name="connsiteX110" fmla="*/ 543144 w 552450"/>
                    <a:gd name="connsiteY110" fmla="*/ 111082 h 219075"/>
                    <a:gd name="connsiteX111" fmla="*/ 549541 w 552450"/>
                    <a:gd name="connsiteY111" fmla="*/ 99229 h 219075"/>
                    <a:gd name="connsiteX112" fmla="*/ 549525 w 552450"/>
                    <a:gd name="connsiteY112" fmla="*/ 9917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52450" h="219075">
                      <a:moveTo>
                        <a:pt x="549525" y="99176"/>
                      </a:moveTo>
                      <a:lnTo>
                        <a:pt x="531142" y="29834"/>
                      </a:lnTo>
                      <a:cubicBezTo>
                        <a:pt x="530632" y="27872"/>
                        <a:pt x="529689" y="26049"/>
                        <a:pt x="528380" y="24500"/>
                      </a:cubicBezTo>
                      <a:cubicBezTo>
                        <a:pt x="522072" y="17974"/>
                        <a:pt x="514302" y="13044"/>
                        <a:pt x="505710" y="10117"/>
                      </a:cubicBezTo>
                      <a:cubicBezTo>
                        <a:pt x="500088" y="7987"/>
                        <a:pt x="494099" y="6983"/>
                        <a:pt x="488089" y="7165"/>
                      </a:cubicBezTo>
                      <a:cubicBezTo>
                        <a:pt x="482062" y="7169"/>
                        <a:pt x="476076" y="8167"/>
                        <a:pt x="470373" y="10117"/>
                      </a:cubicBezTo>
                      <a:cubicBezTo>
                        <a:pt x="461755" y="12980"/>
                        <a:pt x="453994" y="17957"/>
                        <a:pt x="447798" y="24595"/>
                      </a:cubicBezTo>
                      <a:cubicBezTo>
                        <a:pt x="446545" y="26180"/>
                        <a:pt x="445608" y="27991"/>
                        <a:pt x="445036" y="29929"/>
                      </a:cubicBezTo>
                      <a:lnTo>
                        <a:pt x="435702" y="64315"/>
                      </a:lnTo>
                      <a:lnTo>
                        <a:pt x="426177" y="29834"/>
                      </a:lnTo>
                      <a:cubicBezTo>
                        <a:pt x="425613" y="27874"/>
                        <a:pt x="424639" y="26056"/>
                        <a:pt x="423319" y="24500"/>
                      </a:cubicBezTo>
                      <a:cubicBezTo>
                        <a:pt x="417053" y="17969"/>
                        <a:pt x="409312" y="13037"/>
                        <a:pt x="400745" y="10117"/>
                      </a:cubicBezTo>
                      <a:cubicBezTo>
                        <a:pt x="395176" y="8027"/>
                        <a:pt x="389260" y="7025"/>
                        <a:pt x="383314" y="7165"/>
                      </a:cubicBezTo>
                      <a:cubicBezTo>
                        <a:pt x="377285" y="7153"/>
                        <a:pt x="371296" y="8151"/>
                        <a:pt x="365598" y="10117"/>
                      </a:cubicBezTo>
                      <a:cubicBezTo>
                        <a:pt x="356963" y="13002"/>
                        <a:pt x="349176" y="17976"/>
                        <a:pt x="342928" y="24595"/>
                      </a:cubicBezTo>
                      <a:cubicBezTo>
                        <a:pt x="341741" y="26208"/>
                        <a:pt x="340838" y="28012"/>
                        <a:pt x="340261" y="29929"/>
                      </a:cubicBezTo>
                      <a:lnTo>
                        <a:pt x="330736" y="65362"/>
                      </a:lnTo>
                      <a:lnTo>
                        <a:pt x="321211" y="30215"/>
                      </a:lnTo>
                      <a:cubicBezTo>
                        <a:pt x="320701" y="28253"/>
                        <a:pt x="319758" y="26430"/>
                        <a:pt x="318449" y="24881"/>
                      </a:cubicBezTo>
                      <a:cubicBezTo>
                        <a:pt x="312141" y="18355"/>
                        <a:pt x="304371" y="13425"/>
                        <a:pt x="295779" y="10498"/>
                      </a:cubicBezTo>
                      <a:cubicBezTo>
                        <a:pt x="290301" y="8286"/>
                        <a:pt x="284447" y="7154"/>
                        <a:pt x="278539" y="7165"/>
                      </a:cubicBezTo>
                      <a:cubicBezTo>
                        <a:pt x="272512" y="7169"/>
                        <a:pt x="266526" y="8167"/>
                        <a:pt x="260823" y="10117"/>
                      </a:cubicBezTo>
                      <a:cubicBezTo>
                        <a:pt x="252205" y="12980"/>
                        <a:pt x="244444" y="17957"/>
                        <a:pt x="238248" y="24595"/>
                      </a:cubicBezTo>
                      <a:cubicBezTo>
                        <a:pt x="236995" y="26180"/>
                        <a:pt x="236058" y="27991"/>
                        <a:pt x="235486" y="29929"/>
                      </a:cubicBezTo>
                      <a:lnTo>
                        <a:pt x="226152" y="64315"/>
                      </a:lnTo>
                      <a:lnTo>
                        <a:pt x="216627" y="29834"/>
                      </a:lnTo>
                      <a:cubicBezTo>
                        <a:pt x="216063" y="27874"/>
                        <a:pt x="215089" y="26056"/>
                        <a:pt x="213769" y="24500"/>
                      </a:cubicBezTo>
                      <a:cubicBezTo>
                        <a:pt x="207503" y="17969"/>
                        <a:pt x="199762" y="13037"/>
                        <a:pt x="191195" y="10117"/>
                      </a:cubicBezTo>
                      <a:cubicBezTo>
                        <a:pt x="185627" y="8027"/>
                        <a:pt x="179710" y="7025"/>
                        <a:pt x="173764" y="7165"/>
                      </a:cubicBezTo>
                      <a:cubicBezTo>
                        <a:pt x="167735" y="7153"/>
                        <a:pt x="161746" y="8151"/>
                        <a:pt x="156048" y="10117"/>
                      </a:cubicBezTo>
                      <a:cubicBezTo>
                        <a:pt x="147414" y="13002"/>
                        <a:pt x="139626" y="17976"/>
                        <a:pt x="133378" y="24595"/>
                      </a:cubicBezTo>
                      <a:cubicBezTo>
                        <a:pt x="132191" y="26208"/>
                        <a:pt x="131289" y="28012"/>
                        <a:pt x="130711" y="29929"/>
                      </a:cubicBezTo>
                      <a:lnTo>
                        <a:pt x="121186" y="65362"/>
                      </a:lnTo>
                      <a:lnTo>
                        <a:pt x="111661" y="30215"/>
                      </a:lnTo>
                      <a:cubicBezTo>
                        <a:pt x="111151" y="28253"/>
                        <a:pt x="110208" y="26430"/>
                        <a:pt x="108899" y="24881"/>
                      </a:cubicBezTo>
                      <a:cubicBezTo>
                        <a:pt x="102591" y="18355"/>
                        <a:pt x="94821" y="13425"/>
                        <a:pt x="86229" y="10498"/>
                      </a:cubicBezTo>
                      <a:cubicBezTo>
                        <a:pt x="80751" y="8286"/>
                        <a:pt x="74897" y="7154"/>
                        <a:pt x="68989" y="7165"/>
                      </a:cubicBezTo>
                      <a:cubicBezTo>
                        <a:pt x="62962" y="7169"/>
                        <a:pt x="56976" y="8167"/>
                        <a:pt x="51273" y="10117"/>
                      </a:cubicBezTo>
                      <a:cubicBezTo>
                        <a:pt x="42655" y="12980"/>
                        <a:pt x="34894" y="17957"/>
                        <a:pt x="28698" y="24595"/>
                      </a:cubicBezTo>
                      <a:cubicBezTo>
                        <a:pt x="27445" y="26180"/>
                        <a:pt x="26508" y="27991"/>
                        <a:pt x="25936" y="29929"/>
                      </a:cubicBezTo>
                      <a:lnTo>
                        <a:pt x="7458" y="99557"/>
                      </a:lnTo>
                      <a:cubicBezTo>
                        <a:pt x="6127" y="104632"/>
                        <a:pt x="9150" y="109828"/>
                        <a:pt x="14220" y="111178"/>
                      </a:cubicBezTo>
                      <a:lnTo>
                        <a:pt x="16697" y="111178"/>
                      </a:lnTo>
                      <a:cubicBezTo>
                        <a:pt x="21125" y="111329"/>
                        <a:pt x="25072" y="108408"/>
                        <a:pt x="26222" y="104129"/>
                      </a:cubicBezTo>
                      <a:lnTo>
                        <a:pt x="40414" y="48789"/>
                      </a:lnTo>
                      <a:lnTo>
                        <a:pt x="40414" y="216715"/>
                      </a:lnTo>
                      <a:lnTo>
                        <a:pt x="59464" y="216715"/>
                      </a:lnTo>
                      <a:lnTo>
                        <a:pt x="59464" y="111940"/>
                      </a:lnTo>
                      <a:lnTo>
                        <a:pt x="78514" y="111940"/>
                      </a:lnTo>
                      <a:lnTo>
                        <a:pt x="78514" y="216715"/>
                      </a:lnTo>
                      <a:lnTo>
                        <a:pt x="97564" y="216715"/>
                      </a:lnTo>
                      <a:lnTo>
                        <a:pt x="97564" y="49360"/>
                      </a:lnTo>
                      <a:lnTo>
                        <a:pt x="112042" y="104034"/>
                      </a:lnTo>
                      <a:cubicBezTo>
                        <a:pt x="112042" y="109295"/>
                        <a:pt x="116306" y="113559"/>
                        <a:pt x="121567" y="113559"/>
                      </a:cubicBezTo>
                      <a:cubicBezTo>
                        <a:pt x="126828" y="113559"/>
                        <a:pt x="131092" y="109295"/>
                        <a:pt x="131092" y="104034"/>
                      </a:cubicBezTo>
                      <a:lnTo>
                        <a:pt x="145189" y="49360"/>
                      </a:lnTo>
                      <a:lnTo>
                        <a:pt x="145189" y="79364"/>
                      </a:lnTo>
                      <a:lnTo>
                        <a:pt x="128806" y="140515"/>
                      </a:lnTo>
                      <a:lnTo>
                        <a:pt x="145189" y="140515"/>
                      </a:lnTo>
                      <a:lnTo>
                        <a:pt x="145189" y="216715"/>
                      </a:lnTo>
                      <a:lnTo>
                        <a:pt x="164239" y="216715"/>
                      </a:lnTo>
                      <a:lnTo>
                        <a:pt x="164239" y="140515"/>
                      </a:lnTo>
                      <a:lnTo>
                        <a:pt x="183289" y="140515"/>
                      </a:lnTo>
                      <a:lnTo>
                        <a:pt x="183289" y="216715"/>
                      </a:lnTo>
                      <a:lnTo>
                        <a:pt x="202339" y="216715"/>
                      </a:lnTo>
                      <a:lnTo>
                        <a:pt x="202339" y="140515"/>
                      </a:lnTo>
                      <a:lnTo>
                        <a:pt x="218722" y="140515"/>
                      </a:lnTo>
                      <a:lnTo>
                        <a:pt x="202339" y="79364"/>
                      </a:lnTo>
                      <a:lnTo>
                        <a:pt x="202339" y="48789"/>
                      </a:lnTo>
                      <a:lnTo>
                        <a:pt x="216912" y="104034"/>
                      </a:lnTo>
                      <a:cubicBezTo>
                        <a:pt x="218191" y="109137"/>
                        <a:pt x="223365" y="112237"/>
                        <a:pt x="228467" y="110958"/>
                      </a:cubicBezTo>
                      <a:cubicBezTo>
                        <a:pt x="231875" y="110103"/>
                        <a:pt x="234536" y="107442"/>
                        <a:pt x="235391" y="104034"/>
                      </a:cubicBezTo>
                      <a:lnTo>
                        <a:pt x="249964" y="48789"/>
                      </a:lnTo>
                      <a:lnTo>
                        <a:pt x="249964" y="216715"/>
                      </a:lnTo>
                      <a:lnTo>
                        <a:pt x="269014" y="216715"/>
                      </a:lnTo>
                      <a:lnTo>
                        <a:pt x="269014" y="111940"/>
                      </a:lnTo>
                      <a:lnTo>
                        <a:pt x="288064" y="111940"/>
                      </a:lnTo>
                      <a:lnTo>
                        <a:pt x="288064" y="216715"/>
                      </a:lnTo>
                      <a:lnTo>
                        <a:pt x="307114" y="216715"/>
                      </a:lnTo>
                      <a:lnTo>
                        <a:pt x="307114" y="49360"/>
                      </a:lnTo>
                      <a:lnTo>
                        <a:pt x="321592" y="104034"/>
                      </a:lnTo>
                      <a:cubicBezTo>
                        <a:pt x="321592" y="109295"/>
                        <a:pt x="325856" y="113559"/>
                        <a:pt x="331117" y="113559"/>
                      </a:cubicBezTo>
                      <a:cubicBezTo>
                        <a:pt x="336378" y="113559"/>
                        <a:pt x="340642" y="109295"/>
                        <a:pt x="340642" y="104034"/>
                      </a:cubicBezTo>
                      <a:lnTo>
                        <a:pt x="354739" y="49360"/>
                      </a:lnTo>
                      <a:lnTo>
                        <a:pt x="354739" y="79364"/>
                      </a:lnTo>
                      <a:lnTo>
                        <a:pt x="338356" y="140515"/>
                      </a:lnTo>
                      <a:lnTo>
                        <a:pt x="354739" y="140515"/>
                      </a:lnTo>
                      <a:lnTo>
                        <a:pt x="354739" y="216715"/>
                      </a:lnTo>
                      <a:lnTo>
                        <a:pt x="373789" y="216715"/>
                      </a:lnTo>
                      <a:lnTo>
                        <a:pt x="373789" y="140515"/>
                      </a:lnTo>
                      <a:lnTo>
                        <a:pt x="392839" y="140515"/>
                      </a:lnTo>
                      <a:lnTo>
                        <a:pt x="392839" y="216715"/>
                      </a:lnTo>
                      <a:lnTo>
                        <a:pt x="411889" y="216715"/>
                      </a:lnTo>
                      <a:lnTo>
                        <a:pt x="411889" y="140515"/>
                      </a:lnTo>
                      <a:lnTo>
                        <a:pt x="428272" y="140515"/>
                      </a:lnTo>
                      <a:lnTo>
                        <a:pt x="411889" y="79364"/>
                      </a:lnTo>
                      <a:lnTo>
                        <a:pt x="411889" y="48789"/>
                      </a:lnTo>
                      <a:lnTo>
                        <a:pt x="426462" y="104034"/>
                      </a:lnTo>
                      <a:cubicBezTo>
                        <a:pt x="427741" y="109137"/>
                        <a:pt x="432915" y="112237"/>
                        <a:pt x="438017" y="110958"/>
                      </a:cubicBezTo>
                      <a:cubicBezTo>
                        <a:pt x="441425" y="110103"/>
                        <a:pt x="444086" y="107442"/>
                        <a:pt x="444941" y="104034"/>
                      </a:cubicBezTo>
                      <a:lnTo>
                        <a:pt x="459514" y="48789"/>
                      </a:lnTo>
                      <a:lnTo>
                        <a:pt x="459514" y="216715"/>
                      </a:lnTo>
                      <a:lnTo>
                        <a:pt x="478564" y="216715"/>
                      </a:lnTo>
                      <a:lnTo>
                        <a:pt x="478564" y="111940"/>
                      </a:lnTo>
                      <a:lnTo>
                        <a:pt x="497614" y="111940"/>
                      </a:lnTo>
                      <a:lnTo>
                        <a:pt x="497614" y="216715"/>
                      </a:lnTo>
                      <a:lnTo>
                        <a:pt x="516664" y="216715"/>
                      </a:lnTo>
                      <a:lnTo>
                        <a:pt x="516664" y="49360"/>
                      </a:lnTo>
                      <a:lnTo>
                        <a:pt x="531142" y="104034"/>
                      </a:lnTo>
                      <a:cubicBezTo>
                        <a:pt x="532292" y="108313"/>
                        <a:pt x="536239" y="111234"/>
                        <a:pt x="540667" y="111082"/>
                      </a:cubicBezTo>
                      <a:cubicBezTo>
                        <a:pt x="541490" y="111176"/>
                        <a:pt x="542321" y="111176"/>
                        <a:pt x="543144" y="111082"/>
                      </a:cubicBezTo>
                      <a:cubicBezTo>
                        <a:pt x="548183" y="109576"/>
                        <a:pt x="551047" y="104268"/>
                        <a:pt x="549541" y="99229"/>
                      </a:cubicBezTo>
                      <a:cubicBezTo>
                        <a:pt x="549536" y="99211"/>
                        <a:pt x="549531" y="99193"/>
                        <a:pt x="549525" y="99176"/>
                      </a:cubicBezTo>
                      <a:close/>
                    </a:path>
                  </a:pathLst>
                </a:custGeom>
                <a:solidFill>
                  <a:srgbClr val="7F7F7F"/>
                </a:solidFill>
                <a:ln w="952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grpSp>
          <p:sp>
            <p:nvSpPr>
              <p:cNvPr id="88" name="对话气泡: 矩形 87">
                <a:extLst>
                  <a:ext uri="{FF2B5EF4-FFF2-40B4-BE49-F238E27FC236}">
                    <a16:creationId xmlns:a16="http://schemas.microsoft.com/office/drawing/2014/main" id="{869BFD3E-3AF2-0C5C-6F50-B6C87CCACACB}"/>
                  </a:ext>
                </a:extLst>
              </p:cNvPr>
              <p:cNvSpPr/>
              <p:nvPr/>
            </p:nvSpPr>
            <p:spPr>
              <a:xfrm>
                <a:off x="7515805" y="2617289"/>
                <a:ext cx="1390650" cy="722358"/>
              </a:xfrm>
              <a:prstGeom prst="wedgeRectCallout">
                <a:avLst>
                  <a:gd name="adj1" fmla="val -4908"/>
                  <a:gd name="adj2" fmla="val -61390"/>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a:ea typeface="+mn-ea"/>
                    <a:cs typeface="+mn-cs"/>
                  </a:rPr>
                  <a:t>OK, tell you the truth that “</a:t>
                </a:r>
                <a:r>
                  <a:rPr kumimoji="0" lang="en-US" sz="1100" b="1" i="0" u="none" strike="noStrike" kern="1200" cap="none" spc="0" normalizeH="0" baseline="0" noProof="0" dirty="0">
                    <a:ln>
                      <a:noFill/>
                    </a:ln>
                    <a:solidFill>
                      <a:srgbClr val="000000"/>
                    </a:solidFill>
                    <a:effectLst/>
                    <a:uLnTx/>
                    <a:uFillTx/>
                    <a:latin typeface="Calibri"/>
                    <a:ea typeface="+mn-ea"/>
                    <a:cs typeface="+mn-cs"/>
                  </a:rPr>
                  <a:t>PEOPLE = MAN</a:t>
                </a:r>
                <a:r>
                  <a:rPr kumimoji="0" lang="en-US" sz="1100" b="0" i="0" u="none" strike="noStrike" kern="1200" cap="none" spc="0" normalizeH="0" baseline="0" noProof="0" dirty="0">
                    <a:ln>
                      <a:noFill/>
                    </a:ln>
                    <a:solidFill>
                      <a:srgbClr val="000000"/>
                    </a:solidFill>
                    <a:effectLst/>
                    <a:uLnTx/>
                    <a:uFillTx/>
                    <a:latin typeface="Calibri"/>
                    <a:ea typeface="+mn-ea"/>
                    <a:cs typeface="+mn-cs"/>
                  </a:rPr>
                  <a:t>”, according to the majority views.</a:t>
                </a:r>
              </a:p>
            </p:txBody>
          </p:sp>
          <p:sp>
            <p:nvSpPr>
              <p:cNvPr id="89" name="文本框 88">
                <a:extLst>
                  <a:ext uri="{FF2B5EF4-FFF2-40B4-BE49-F238E27FC236}">
                    <a16:creationId xmlns:a16="http://schemas.microsoft.com/office/drawing/2014/main" id="{82CF9954-1B74-B575-38D2-B8794E2EEAE3}"/>
                  </a:ext>
                </a:extLst>
              </p:cNvPr>
              <p:cNvSpPr txBox="1"/>
              <p:nvPr/>
            </p:nvSpPr>
            <p:spPr>
              <a:xfrm>
                <a:off x="7461549" y="1835298"/>
                <a:ext cx="1503236" cy="461665"/>
              </a:xfrm>
              <a:prstGeom prst="rect">
                <a:avLst/>
              </a:prstGeom>
              <a:noFill/>
            </p:spPr>
            <p:txBody>
              <a:bodyPr wrap="square" rtlCol="0">
                <a:spAutoFit/>
              </a:bodyPr>
              <a:lstStyle>
                <a:defPPr>
                  <a:defRPr lang="en-US"/>
                </a:defPPr>
                <a:lvl1pPr algn="ctr">
                  <a:defRPr sz="1000">
                    <a:latin typeface="Georgia" panose="02040502050405020303"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LLMs: Common token bias</a:t>
                </a:r>
              </a:p>
            </p:txBody>
          </p:sp>
          <p:pic>
            <p:nvPicPr>
              <p:cNvPr id="90" name="图形 89" descr="机器人 纯色填充">
                <a:extLst>
                  <a:ext uri="{FF2B5EF4-FFF2-40B4-BE49-F238E27FC236}">
                    <a16:creationId xmlns:a16="http://schemas.microsoft.com/office/drawing/2014/main" id="{107ACE44-1A47-9D4B-7A88-528B349C8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38491" y="2225945"/>
                <a:ext cx="352800" cy="352800"/>
              </a:xfrm>
              <a:prstGeom prst="rect">
                <a:avLst/>
              </a:prstGeom>
            </p:spPr>
          </p:pic>
        </p:grpSp>
      </p:grpSp>
      <p:pic>
        <p:nvPicPr>
          <p:cNvPr id="13" name="图片 12" descr="图表, 散点图&#10;&#10;AI 生成的内容可能不正确。">
            <a:extLst>
              <a:ext uri="{FF2B5EF4-FFF2-40B4-BE49-F238E27FC236}">
                <a16:creationId xmlns:a16="http://schemas.microsoft.com/office/drawing/2014/main" id="{28E84582-B99E-74E0-040F-8E04D1A2DD46}"/>
              </a:ext>
            </a:extLst>
          </p:cNvPr>
          <p:cNvPicPr>
            <a:picLocks noChangeAspect="1"/>
          </p:cNvPicPr>
          <p:nvPr/>
        </p:nvPicPr>
        <p:blipFill>
          <a:blip r:embed="rId10"/>
          <a:srcRect l="6095" r="8418" b="5675"/>
          <a:stretch/>
        </p:blipFill>
        <p:spPr>
          <a:xfrm>
            <a:off x="7051902" y="652609"/>
            <a:ext cx="4949675" cy="5461390"/>
          </a:xfrm>
          <a:prstGeom prst="rect">
            <a:avLst/>
          </a:prstGeom>
        </p:spPr>
      </p:pic>
    </p:spTree>
    <p:extLst>
      <p:ext uri="{BB962C8B-B14F-4D97-AF65-F5344CB8AC3E}">
        <p14:creationId xmlns:p14="http://schemas.microsoft.com/office/powerpoint/2010/main" val="9400865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4DAF9D3-D47D-439B-AD0B-433594B83325}"/>
              </a:ext>
            </a:extLst>
          </p:cNvPr>
          <p:cNvSpPr>
            <a:spLocks noGrp="1"/>
          </p:cNvSpPr>
          <p:nvPr>
            <p:ph idx="10"/>
          </p:nvPr>
        </p:nvSpPr>
        <p:spPr>
          <a:xfrm>
            <a:off x="360947" y="254000"/>
            <a:ext cx="11605929" cy="440173"/>
          </a:xfrm>
        </p:spPr>
        <p:txBody>
          <a:bodyPr/>
          <a:lstStyle/>
          <a:p>
            <a:r>
              <a:rPr lang="en-US" altLang="zh-CN" dirty="0">
                <a:solidFill>
                  <a:srgbClr val="D9D9D9"/>
                </a:solidFill>
              </a:rPr>
              <a:t>Opportunities</a:t>
            </a:r>
          </a:p>
        </p:txBody>
      </p:sp>
      <p:sp>
        <p:nvSpPr>
          <p:cNvPr id="4" name="内容占位符 3">
            <a:extLst>
              <a:ext uri="{FF2B5EF4-FFF2-40B4-BE49-F238E27FC236}">
                <a16:creationId xmlns:a16="http://schemas.microsoft.com/office/drawing/2014/main" id="{D2CA5286-DBC5-4F96-AF5C-0CECD36C4C40}"/>
              </a:ext>
            </a:extLst>
          </p:cNvPr>
          <p:cNvSpPr>
            <a:spLocks noGrp="1"/>
          </p:cNvSpPr>
          <p:nvPr>
            <p:ph idx="11"/>
          </p:nvPr>
        </p:nvSpPr>
        <p:spPr>
          <a:xfrm>
            <a:off x="360947" y="638827"/>
            <a:ext cx="11605929" cy="678841"/>
          </a:xfrm>
        </p:spPr>
        <p:txBody>
          <a:bodyPr>
            <a:normAutofit/>
          </a:bodyPr>
          <a:lstStyle/>
          <a:p>
            <a:r>
              <a:rPr lang="en-US" altLang="zh-CN" sz="3600" dirty="0">
                <a:solidFill>
                  <a:schemeClr val="bg1"/>
                </a:solidFill>
                <a:latin typeface="Georgia" panose="02040502050405020303" pitchFamily="18" charset="0"/>
              </a:rPr>
              <a:t>A Jack of all trades but master of none?</a:t>
            </a:r>
          </a:p>
        </p:txBody>
      </p:sp>
      <p:pic>
        <p:nvPicPr>
          <p:cNvPr id="2" name="图片 1">
            <a:extLst>
              <a:ext uri="{FF2B5EF4-FFF2-40B4-BE49-F238E27FC236}">
                <a16:creationId xmlns:a16="http://schemas.microsoft.com/office/drawing/2014/main" id="{EE2FF566-605E-6B6C-4F25-FF7CFD9980EE}"/>
              </a:ext>
            </a:extLst>
          </p:cNvPr>
          <p:cNvPicPr>
            <a:picLocks noChangeAspect="1"/>
          </p:cNvPicPr>
          <p:nvPr/>
        </p:nvPicPr>
        <p:blipFill>
          <a:blip r:embed="rId2"/>
          <a:stretch>
            <a:fillRect/>
          </a:stretch>
        </p:blipFill>
        <p:spPr>
          <a:xfrm>
            <a:off x="1524000" y="1317668"/>
            <a:ext cx="9144000" cy="5297730"/>
          </a:xfrm>
          <a:prstGeom prst="rect">
            <a:avLst/>
          </a:prstGeom>
          <a:solidFill>
            <a:schemeClr val="bg1">
              <a:lumMod val="85000"/>
            </a:schemeClr>
          </a:solidFill>
          <a:ln w="12700">
            <a:solidFill>
              <a:schemeClr val="bg1">
                <a:lumMod val="85000"/>
              </a:schemeClr>
            </a:solidFill>
          </a:ln>
        </p:spPr>
      </p:pic>
    </p:spTree>
    <p:extLst>
      <p:ext uri="{BB962C8B-B14F-4D97-AF65-F5344CB8AC3E}">
        <p14:creationId xmlns:p14="http://schemas.microsoft.com/office/powerpoint/2010/main" val="7162777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a:extLst>
              <a:ext uri="{FF2B5EF4-FFF2-40B4-BE49-F238E27FC236}">
                <a16:creationId xmlns:a16="http://schemas.microsoft.com/office/drawing/2014/main" id="{1992624B-8EE0-4EBA-9AD4-BB16238FD82D}"/>
              </a:ext>
            </a:extLst>
          </p:cNvPr>
          <p:cNvSpPr txBox="1">
            <a:spLocks noChangeArrowheads="1"/>
          </p:cNvSpPr>
          <p:nvPr/>
        </p:nvSpPr>
        <p:spPr bwMode="auto">
          <a:xfrm>
            <a:off x="271353" y="6159923"/>
            <a:ext cx="1177627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Blip>
                <a:blip r:embed="rId3"/>
              </a:buBlip>
              <a:defRPr sz="3200" b="1">
                <a:solidFill>
                  <a:srgbClr val="000000"/>
                </a:solidFill>
                <a:latin typeface="Times New Roman" panose="02020603050405020304" pitchFamily="18" charset="0"/>
                <a:ea typeface="华文中宋" panose="02010600040101010101" pitchFamily="2" charset="-122"/>
              </a:defRPr>
            </a:lvl1pPr>
            <a:lvl2pPr marL="742950" indent="-285750">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7"/>
              </a:buBlip>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7"/>
              </a:buBlip>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7"/>
              </a:buBlip>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7"/>
              </a:buBlip>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7"/>
              </a:buBlip>
              <a:defRPr sz="2400"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9ACADD"/>
                </a:solidFill>
                <a:effectLst/>
                <a:uLnTx/>
                <a:uFillTx/>
                <a:latin typeface="Georgia" panose="02040502050405020303" pitchFamily="18" charset="0"/>
                <a:ea typeface="华文中宋" panose="02010600040101010101" pitchFamily="2" charset="-122"/>
                <a:cs typeface="Arial" panose="020B0604020202020204" pitchFamily="34" charset="0"/>
              </a:rPr>
              <a:t>Dr. Zhiwen Hu </a:t>
            </a:r>
            <a:r>
              <a:rPr kumimoji="0" lang="en-US" altLang="zh-CN" sz="1050" i="0" u="none" strike="noStrike" kern="1200" cap="none" spc="0" normalizeH="0" baseline="0" noProof="0" dirty="0">
                <a:ln>
                  <a:noFill/>
                </a:ln>
                <a:solidFill>
                  <a:srgbClr val="FF861F"/>
                </a:solidFill>
                <a:effectLst/>
                <a:uLnTx/>
                <a:uFillTx/>
                <a:latin typeface="Georgia" panose="02040502050405020303" pitchFamily="18" charset="0"/>
                <a:ea typeface="华文中宋" panose="02010600040101010101" pitchFamily="2" charset="-122"/>
                <a:cs typeface="Arial" panose="020B0604020202020204" pitchFamily="34" charset="0"/>
              </a:rPr>
              <a:t>@</a:t>
            </a:r>
            <a:r>
              <a:rPr kumimoji="0" lang="en-US" altLang="zh-CN" sz="1050" b="0" i="0" u="none" strike="noStrike" kern="1200" cap="none" spc="0" normalizeH="0" baseline="0" noProof="0" dirty="0">
                <a:ln>
                  <a:noFill/>
                </a:ln>
                <a:solidFill>
                  <a:srgbClr val="9ACADD"/>
                </a:solidFill>
                <a:effectLst/>
                <a:uLnTx/>
                <a:uFillTx/>
                <a:latin typeface="Georgia" panose="02040502050405020303" pitchFamily="18" charset="0"/>
                <a:ea typeface="华文中宋" panose="02010600040101010101" pitchFamily="2" charset="-122"/>
                <a:cs typeface="Arial" panose="020B0604020202020204" pitchFamily="34" charset="0"/>
              </a:rPr>
              <a:t> http://zhiwenhu.hustoj.com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9ACADD"/>
                </a:solidFill>
                <a:effectLst/>
                <a:uLnTx/>
                <a:uFillTx/>
                <a:latin typeface="Georgia" panose="02040502050405020303" pitchFamily="18" charset="0"/>
                <a:ea typeface="华文中宋" panose="02010600040101010101" pitchFamily="2" charset="-122"/>
                <a:cs typeface="Arial" panose="020B0604020202020204" pitchFamily="34" charset="0"/>
              </a:rPr>
              <a:t>This presentation, slides, or hardcopy may NOT be used for short courses, industry seminars, or consulting purposes.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9ACADD"/>
                </a:solidFill>
                <a:effectLst/>
                <a:uLnTx/>
                <a:uFillTx/>
                <a:latin typeface="Georgia" panose="02040502050405020303" pitchFamily="18" charset="0"/>
                <a:ea typeface="华文中宋" panose="02010600040101010101" pitchFamily="2" charset="-122"/>
                <a:cs typeface="Arial" panose="020B0604020202020204" pitchFamily="34" charset="0"/>
              </a:rPr>
              <a:t>The names of actual companies and products mentioned herein may be the trademarks of their respective owners.</a:t>
            </a:r>
            <a:r>
              <a:rPr kumimoji="0" lang="en-US" altLang="zh-CN" sz="1050" b="1" i="1" u="none" strike="noStrike" kern="0" cap="none" spc="0" normalizeH="0" baseline="0" noProof="0" dirty="0">
                <a:ln>
                  <a:noFill/>
                </a:ln>
                <a:solidFill>
                  <a:srgbClr val="92D050"/>
                </a:solidFill>
                <a:effectLst>
                  <a:outerShdw blurRad="38100" dist="38100" dir="2700000" algn="tl">
                    <a:srgbClr val="000000">
                      <a:alpha val="43137"/>
                    </a:srgbClr>
                  </a:outerShdw>
                </a:effectLst>
                <a:uLnTx/>
                <a:uFillTx/>
                <a:latin typeface="Century Schoolbook"/>
                <a:ea typeface="华文中宋" panose="02010600040101010101" pitchFamily="2" charset="-122"/>
                <a:cs typeface="Times New Roman" pitchFamily="18" charset="0"/>
              </a:rPr>
              <a:t> </a:t>
            </a:r>
            <a:r>
              <a:rPr kumimoji="0" lang="en-US" altLang="zh-CN" sz="1050" b="0" i="0" u="none" strike="noStrike" kern="1200" cap="none" spc="0" normalizeH="0" baseline="0" noProof="0" dirty="0">
                <a:ln>
                  <a:noFill/>
                </a:ln>
                <a:solidFill>
                  <a:srgbClr val="9ACADD"/>
                </a:solidFill>
                <a:effectLst/>
                <a:uLnTx/>
                <a:uFillTx/>
                <a:latin typeface="Georgia" panose="02040502050405020303" pitchFamily="18" charset="0"/>
                <a:ea typeface="华文中宋" panose="02010600040101010101" pitchFamily="2" charset="-122"/>
                <a:cs typeface="Arial" panose="020B0604020202020204" pitchFamily="34" charset="0"/>
              </a:rPr>
              <a:t>All rights reserved. Copyright © 2020-2025. </a:t>
            </a:r>
            <a:r>
              <a:rPr kumimoji="0" lang="en-US" altLang="zh-CN" sz="1050" b="1" i="1" u="none" strike="noStrike" kern="0" cap="none" spc="0" normalizeH="0" baseline="0" noProof="0" dirty="0">
                <a:ln>
                  <a:noFill/>
                </a:ln>
                <a:solidFill>
                  <a:srgbClr val="FF861F"/>
                </a:solidFill>
                <a:effectLst>
                  <a:outerShdw blurRad="38100" dist="38100" dir="2700000" algn="tl">
                    <a:srgbClr val="000000">
                      <a:alpha val="43137"/>
                    </a:srgbClr>
                  </a:outerShdw>
                </a:effectLst>
                <a:uLnTx/>
                <a:uFillTx/>
                <a:latin typeface="Century Schoolbook"/>
                <a:ea typeface="华文中宋" panose="02010600040101010101" pitchFamily="2" charset="-122"/>
                <a:cs typeface="Times New Roman" pitchFamily="18" charset="0"/>
              </a:rPr>
              <a:t>›</a:t>
            </a:r>
            <a:endParaRPr kumimoji="0" lang="en-US" altLang="zh-CN" sz="1050" b="0" i="0" u="none" strike="noStrike" kern="1200" cap="none" spc="0" normalizeH="0" baseline="0" noProof="0" dirty="0">
              <a:ln>
                <a:noFill/>
              </a:ln>
              <a:solidFill>
                <a:srgbClr val="9ACADD"/>
              </a:solidFill>
              <a:effectLst/>
              <a:uLnTx/>
              <a:uFillTx/>
              <a:latin typeface="Georgia" panose="02040502050405020303" pitchFamily="18" charset="0"/>
              <a:ea typeface="华文中宋" panose="02010600040101010101" pitchFamily="2" charset="-122"/>
              <a:cs typeface="Arial" panose="020B0604020202020204" pitchFamily="34" charset="0"/>
            </a:endParaRPr>
          </a:p>
        </p:txBody>
      </p:sp>
      <p:sp>
        <p:nvSpPr>
          <p:cNvPr id="10" name="Rectangle 2">
            <a:extLst>
              <a:ext uri="{FF2B5EF4-FFF2-40B4-BE49-F238E27FC236}">
                <a16:creationId xmlns:a16="http://schemas.microsoft.com/office/drawing/2014/main" id="{09127F7F-087A-47DA-82FD-071F32BD58BE}"/>
              </a:ext>
            </a:extLst>
          </p:cNvPr>
          <p:cNvSpPr txBox="1">
            <a:spLocks noChangeArrowheads="1"/>
          </p:cNvSpPr>
          <p:nvPr/>
        </p:nvSpPr>
        <p:spPr bwMode="auto">
          <a:xfrm>
            <a:off x="109056" y="120996"/>
            <a:ext cx="2374085" cy="41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a:solidFill>
                  <a:schemeClr val="bg1"/>
                </a:solidFill>
                <a:latin typeface="Times New Roman" pitchFamily="18" charset="0"/>
                <a:ea typeface="华文中宋" pitchFamily="2" charset="-122"/>
                <a:cs typeface="Times New Roman" pitchFamily="18" charset="0"/>
              </a:defRPr>
            </a:lvl1pPr>
            <a:lvl2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algn="ctr" rtl="0" fontAlgn="base">
              <a:spcBef>
                <a:spcPct val="0"/>
              </a:spcBef>
              <a:spcAft>
                <a:spcPct val="0"/>
              </a:spcAft>
              <a:defRPr sz="42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457200" algn="ctr" rtl="0" eaLnBrk="1" fontAlgn="base" hangingPunct="1">
              <a:spcBef>
                <a:spcPct val="0"/>
              </a:spcBef>
              <a:spcAft>
                <a:spcPct val="0"/>
              </a:spcAft>
              <a:defRPr sz="4200" b="1" i="1">
                <a:solidFill>
                  <a:schemeClr val="tx1"/>
                </a:solidFill>
                <a:latin typeface="Arial" charset="0"/>
              </a:defRPr>
            </a:lvl6pPr>
            <a:lvl7pPr marL="914400" algn="ctr" rtl="0" eaLnBrk="1" fontAlgn="base" hangingPunct="1">
              <a:spcBef>
                <a:spcPct val="0"/>
              </a:spcBef>
              <a:spcAft>
                <a:spcPct val="0"/>
              </a:spcAft>
              <a:defRPr sz="4200" b="1" i="1">
                <a:solidFill>
                  <a:schemeClr val="tx1"/>
                </a:solidFill>
                <a:latin typeface="Arial" charset="0"/>
              </a:defRPr>
            </a:lvl7pPr>
            <a:lvl8pPr marL="1371600" algn="ctr" rtl="0" eaLnBrk="1" fontAlgn="base" hangingPunct="1">
              <a:spcBef>
                <a:spcPct val="0"/>
              </a:spcBef>
              <a:spcAft>
                <a:spcPct val="0"/>
              </a:spcAft>
              <a:defRPr sz="4200" b="1" i="1">
                <a:solidFill>
                  <a:schemeClr val="tx1"/>
                </a:solidFill>
                <a:latin typeface="Arial" charset="0"/>
              </a:defRPr>
            </a:lvl8pPr>
            <a:lvl9pPr marL="1828800" algn="ctr" rtl="0" eaLnBrk="1" fontAlgn="base" hangingPunct="1">
              <a:spcBef>
                <a:spcPct val="0"/>
              </a:spcBef>
              <a:spcAft>
                <a:spcPct val="0"/>
              </a:spcAft>
              <a:defRPr sz="4200" b="1" i="1">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D7EAF1"/>
                </a:solidFill>
                <a:effectLst>
                  <a:outerShdw blurRad="38100" dist="38100" dir="2700000" algn="tl">
                    <a:srgbClr val="000000">
                      <a:alpha val="43137"/>
                    </a:srgbClr>
                  </a:outerShdw>
                </a:effectLst>
                <a:uLnTx/>
                <a:uFillTx/>
                <a:latin typeface="Century Schoolbook"/>
                <a:ea typeface="华文中宋" pitchFamily="2" charset="-122"/>
                <a:cs typeface="Times New Roman" pitchFamily="18" charset="0"/>
              </a:rPr>
              <a:t>Confidential</a:t>
            </a:r>
            <a:r>
              <a:rPr kumimoji="0" lang="en-US" altLang="zh-CN" sz="1400" b="1" i="1" u="none" strike="noStrike" kern="0" cap="none" spc="0" normalizeH="0" baseline="0" noProof="0" dirty="0">
                <a:ln>
                  <a:noFill/>
                </a:ln>
                <a:solidFill>
                  <a:srgbClr val="FF861F"/>
                </a:solidFill>
                <a:effectLst>
                  <a:outerShdw blurRad="38100" dist="38100" dir="2700000" algn="tl">
                    <a:srgbClr val="000000">
                      <a:alpha val="43137"/>
                    </a:srgbClr>
                  </a:outerShdw>
                </a:effectLst>
                <a:uLnTx/>
                <a:uFillTx/>
                <a:latin typeface="Century Schoolbook"/>
                <a:ea typeface="华文中宋" pitchFamily="2" charset="-122"/>
                <a:cs typeface="Times New Roman" pitchFamily="18" charset="0"/>
              </a:rPr>
              <a:t>›</a:t>
            </a:r>
          </a:p>
        </p:txBody>
      </p:sp>
      <p:grpSp>
        <p:nvGrpSpPr>
          <p:cNvPr id="2" name="组合 1">
            <a:extLst>
              <a:ext uri="{FF2B5EF4-FFF2-40B4-BE49-F238E27FC236}">
                <a16:creationId xmlns:a16="http://schemas.microsoft.com/office/drawing/2014/main" id="{F3476479-DE87-40C3-809D-80FEB4A7F0A5}"/>
              </a:ext>
            </a:extLst>
          </p:cNvPr>
          <p:cNvGrpSpPr/>
          <p:nvPr/>
        </p:nvGrpSpPr>
        <p:grpSpPr>
          <a:xfrm>
            <a:off x="0" y="2779863"/>
            <a:ext cx="12192000" cy="1298273"/>
            <a:chOff x="0" y="2247742"/>
            <a:chExt cx="12192000" cy="1298273"/>
          </a:xfrm>
        </p:grpSpPr>
        <p:sp>
          <p:nvSpPr>
            <p:cNvPr id="6" name="矩形 5">
              <a:extLst>
                <a:ext uri="{FF2B5EF4-FFF2-40B4-BE49-F238E27FC236}">
                  <a16:creationId xmlns:a16="http://schemas.microsoft.com/office/drawing/2014/main" id="{920C0197-4EB8-4001-B40D-D6F232DE68D2}"/>
                </a:ext>
              </a:extLst>
            </p:cNvPr>
            <p:cNvSpPr/>
            <p:nvPr/>
          </p:nvSpPr>
          <p:spPr>
            <a:xfrm>
              <a:off x="1" y="2247742"/>
              <a:ext cx="12191999" cy="92333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5400" b="1" i="0" u="none" strike="noStrike" kern="1200" cap="none" spc="80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遇见更好的自己</a:t>
              </a:r>
            </a:p>
          </p:txBody>
        </p:sp>
        <p:sp>
          <p:nvSpPr>
            <p:cNvPr id="9" name="矩形 8">
              <a:extLst>
                <a:ext uri="{FF2B5EF4-FFF2-40B4-BE49-F238E27FC236}">
                  <a16:creationId xmlns:a16="http://schemas.microsoft.com/office/drawing/2014/main" id="{C0DFADA4-B188-4328-AEC1-979DECF1A946}"/>
                </a:ext>
              </a:extLst>
            </p:cNvPr>
            <p:cNvSpPr/>
            <p:nvPr/>
          </p:nvSpPr>
          <p:spPr>
            <a:xfrm>
              <a:off x="0" y="3145905"/>
              <a:ext cx="12191999"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400" cap="none" spc="150" normalizeH="0" baseline="0" noProof="0" dirty="0">
                  <a:ln>
                    <a:noFill/>
                  </a:ln>
                  <a:solidFill>
                    <a:prstClr val="white">
                      <a:alpha val="83000"/>
                    </a:prstClr>
                  </a:solidFill>
                  <a:effectLst/>
                  <a:uLnTx/>
                  <a:uFillTx/>
                  <a:latin typeface="思源黑体 CN Normal" panose="020B0400000000000000" pitchFamily="34" charset="-122"/>
                  <a:ea typeface="思源黑体 CN Normal" panose="020B0400000000000000" pitchFamily="34" charset="-122"/>
                  <a:cs typeface="+mn-cs"/>
                </a:rPr>
                <a:t>The Power of Believing that You Can Improve</a:t>
              </a:r>
              <a:r>
                <a:rPr lang="en-US" altLang="zh-CN" sz="2000" kern="1400" spc="600" dirty="0">
                  <a:solidFill>
                    <a:srgbClr val="FF861F"/>
                  </a:solidFill>
                  <a:latin typeface="思源黑体 CN Normal" panose="020B0400000000000000" pitchFamily="34" charset="-122"/>
                  <a:ea typeface="思源黑体 CN Normal" panose="020B0400000000000000" pitchFamily="34" charset="-122"/>
                </a:rPr>
                <a:t>.</a:t>
              </a:r>
              <a:endParaRPr kumimoji="0" lang="zh-CN" altLang="en-US" sz="2000" b="0" i="0" u="none" strike="noStrike" kern="1200" cap="none" spc="600" normalizeH="0" baseline="0" noProof="0" dirty="0">
                <a:ln>
                  <a:noFill/>
                </a:ln>
                <a:solidFill>
                  <a:srgbClr val="FF861F"/>
                </a:solidFill>
                <a:effectLst/>
                <a:uLnTx/>
                <a:uFillTx/>
                <a:latin typeface="思源黑体 CN Normal" panose="020B0400000000000000" pitchFamily="34" charset="-122"/>
                <a:ea typeface="思源黑体 CN Normal" panose="020B0400000000000000" pitchFamily="34" charset="-122"/>
                <a:cs typeface="+mn-cs"/>
              </a:endParaRPr>
            </a:p>
          </p:txBody>
        </p:sp>
      </p:grpSp>
      <p:sp>
        <p:nvSpPr>
          <p:cNvPr id="13" name="矩形 12">
            <a:extLst>
              <a:ext uri="{FF2B5EF4-FFF2-40B4-BE49-F238E27FC236}">
                <a16:creationId xmlns:a16="http://schemas.microsoft.com/office/drawing/2014/main" id="{37A4F875-8541-4B42-8599-8524E033160A}"/>
              </a:ext>
            </a:extLst>
          </p:cNvPr>
          <p:cNvSpPr/>
          <p:nvPr/>
        </p:nvSpPr>
        <p:spPr>
          <a:xfrm>
            <a:off x="9066039" y="5500809"/>
            <a:ext cx="2854608" cy="659114"/>
          </a:xfrm>
          <a:prstGeom prst="rect">
            <a:avLst/>
          </a:prstGeom>
          <a:blipFill dpi="0" rotWithShape="1">
            <a:blip r:embed="rId8">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90074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ED1C042-7F56-1A00-3977-A79C95B17BC2}"/>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F303D25E-D028-7C86-015A-E030F286B407}"/>
              </a:ext>
            </a:extLst>
          </p:cNvPr>
          <p:cNvSpPr txBox="1">
            <a:spLocks noChangeArrowheads="1"/>
          </p:cNvSpPr>
          <p:nvPr/>
        </p:nvSpPr>
        <p:spPr bwMode="auto">
          <a:xfrm>
            <a:off x="0" y="1"/>
            <a:ext cx="12192001" cy="6858000"/>
          </a:xfrm>
          <a:prstGeom prst="rect">
            <a:avLst/>
          </a:prstGeom>
          <a:noFill/>
          <a:ln w="3175">
            <a:noFill/>
          </a:ln>
          <a:effectLst/>
        </p:spPr>
        <p:txBody>
          <a:bodyPr anchor="ctr" anchorCtr="0">
            <a:norm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lvl="0" algn="just" defTabSz="457200" eaLnBrk="1" fontAlgn="auto" hangingPunct="1">
              <a:spcBef>
                <a:spcPts val="700"/>
              </a:spcBef>
              <a:spcAft>
                <a:spcPts val="0"/>
              </a:spcAft>
              <a:defRPr/>
            </a:pPr>
            <a:r>
              <a:rPr kumimoji="0" lang="en-US" altLang="zh-CN" sz="2000" b="0" i="0" u="none" strike="noStrike" kern="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rPr>
              <a:t>ˆ </a:t>
            </a:r>
            <a:r>
              <a:rPr lang="en-US" altLang="zh-CN" sz="2000" b="1" dirty="0">
                <a:latin typeface="Times New Roman" panose="02020603050405020304" pitchFamily="18" charset="0"/>
                <a:cs typeface="Times New Roman" panose="02020603050405020304" pitchFamily="18" charset="0"/>
              </a:rPr>
              <a:t>Key Effects of Noise: </a:t>
            </a:r>
          </a:p>
          <a:p>
            <a:pPr lvl="0" algn="just" defTabSz="457200" eaLnBrk="1" fontAlgn="auto" hangingPunct="1">
              <a:spcBef>
                <a:spcPts val="700"/>
              </a:spcBef>
              <a:spcAft>
                <a:spcPts val="0"/>
              </a:spcAft>
              <a:defRPr/>
            </a:pPr>
            <a:r>
              <a:rPr lang="en-US" altLang="zh-CN" sz="2000" dirty="0">
                <a:latin typeface="Times New Roman" panose="02020603050405020304" pitchFamily="18" charset="0"/>
                <a:cs typeface="Times New Roman" panose="02020603050405020304" pitchFamily="18" charset="0"/>
              </a:rPr>
              <a:t>Deviation from the Manifold: Noise typically pushes data points off the true low-dimensional surface and into the higher-dimensional ambient space they are embedded within. A data point sampled with generic ambient noise almost surely deviates from the input manifold.</a:t>
            </a:r>
          </a:p>
          <a:p>
            <a:pPr lvl="0" algn="just" defTabSz="457200" eaLnBrk="1" fontAlgn="auto" hangingPunct="1">
              <a:spcBef>
                <a:spcPts val="700"/>
              </a:spcBef>
              <a:spcAft>
                <a:spcPts val="0"/>
              </a:spcAft>
              <a:defRPr/>
            </a:pPr>
            <a:r>
              <a:rPr lang="en-US" altLang="zh-CN" sz="2000" dirty="0">
                <a:latin typeface="Times New Roman" panose="02020603050405020304" pitchFamily="18" charset="0"/>
                <a:cs typeface="Times New Roman" panose="02020603050405020304" pitchFamily="18" charset="0"/>
              </a:rPr>
              <a:t>Destruction of Local Geometry: Many manifold learning algorithms, such as Locally Linear Embedding (LLE) and </a:t>
            </a:r>
            <a:r>
              <a:rPr lang="en-US" altLang="zh-CN" sz="2000" dirty="0" err="1">
                <a:latin typeface="Times New Roman" panose="02020603050405020304" pitchFamily="18" charset="0"/>
                <a:cs typeface="Times New Roman" panose="02020603050405020304" pitchFamily="18" charset="0"/>
              </a:rPr>
              <a:t>Isomap</a:t>
            </a:r>
            <a:r>
              <a:rPr lang="en-US" altLang="zh-CN" sz="2000" dirty="0">
                <a:latin typeface="Times New Roman" panose="02020603050405020304" pitchFamily="18" charset="0"/>
                <a:cs typeface="Times New Roman" panose="02020603050405020304" pitchFamily="18" charset="0"/>
              </a:rPr>
              <a:t>, depend on preserving the local geometric characteristics of the data. Noise can easily distort these local neighborhood relationships, leading to inaccurate low-dimensional representations.</a:t>
            </a:r>
          </a:p>
          <a:p>
            <a:pPr lvl="0" algn="just" defTabSz="457200" eaLnBrk="1" fontAlgn="auto" hangingPunct="1">
              <a:spcBef>
                <a:spcPts val="700"/>
              </a:spcBef>
              <a:spcAft>
                <a:spcPts val="0"/>
              </a:spcAft>
              <a:defRPr/>
            </a:pPr>
            <a:r>
              <a:rPr lang="en-US" altLang="zh-CN" sz="2000" dirty="0">
                <a:latin typeface="Times New Roman" panose="02020603050405020304" pitchFamily="18" charset="0"/>
                <a:cs typeface="Times New Roman" panose="02020603050405020304" pitchFamily="18" charset="0"/>
              </a:rPr>
              <a:t>"Short Circuit" Problem: In algorithms that rely on geodesic distances (distances along the manifold surface), noise can create artificial "shortcuts" or connections in the high-dimensional space between points that are far apart on the actual manifold. This fundamentally distorts the estimation of the manifold's intrinsic geometry.</a:t>
            </a:r>
          </a:p>
          <a:p>
            <a:pPr lvl="0" algn="just" defTabSz="457200" eaLnBrk="1" fontAlgn="auto" hangingPunct="1">
              <a:spcBef>
                <a:spcPts val="700"/>
              </a:spcBef>
              <a:spcAft>
                <a:spcPts val="0"/>
              </a:spcAft>
              <a:defRPr/>
            </a:pPr>
            <a:r>
              <a:rPr lang="en-US" altLang="zh-CN" sz="2000" dirty="0">
                <a:latin typeface="Times New Roman" panose="02020603050405020304" pitchFamily="18" charset="0"/>
                <a:cs typeface="Times New Roman" panose="02020603050405020304" pitchFamily="18" charset="0"/>
              </a:rPr>
              <a:t>Increased Apparent Dimensionality: As noise levels increase, standard intrinsic dimension (ID) estimators can become highly sensitive, often overestimating the true dimension of the data by attributing "shadow dimensions" to the noise artifacts.</a:t>
            </a:r>
          </a:p>
          <a:p>
            <a:pPr lvl="0" algn="just" defTabSz="457200" eaLnBrk="1" fontAlgn="auto" hangingPunct="1">
              <a:spcBef>
                <a:spcPts val="700"/>
              </a:spcBef>
              <a:spcAft>
                <a:spcPts val="0"/>
              </a:spcAft>
              <a:defRPr/>
            </a:pPr>
            <a:r>
              <a:rPr lang="en-US" altLang="zh-CN" sz="2000" dirty="0">
                <a:latin typeface="Times New Roman" panose="02020603050405020304" pitchFamily="18" charset="0"/>
                <a:cs typeface="Times New Roman" panose="02020603050405020304" pitchFamily="18" charset="0"/>
              </a:rPr>
              <a:t>Algorithm Sensitivity: The performance of many manifold learning and machine learning techniques degrades in the presence of noise. Models trained on noisy data may overfit to the noise rather than the underlying patterns, resulting in poor generalization performance.</a:t>
            </a:r>
          </a:p>
          <a:p>
            <a:pPr lvl="0" algn="just" defTabSz="457200" eaLnBrk="1" fontAlgn="auto" hangingPunct="1">
              <a:spcBef>
                <a:spcPts val="700"/>
              </a:spcBef>
              <a:spcAft>
                <a:spcPts val="0"/>
              </a:spcAft>
              <a:defRPr/>
            </a:pPr>
            <a:r>
              <a:rPr lang="en-US" altLang="zh-CN" sz="2000" dirty="0">
                <a:latin typeface="Times New Roman" panose="02020603050405020304" pitchFamily="18" charset="0"/>
                <a:cs typeface="Times New Roman" panose="02020603050405020304" pitchFamily="18" charset="0"/>
              </a:rPr>
              <a:t>Ambiguous Tangent Space Estimation: With unbounded noise, estimating the tangent space (the local "flat" area that approximates the manifold's curvature) at noisy sample points becomes blurred and inaccurate.</a:t>
            </a:r>
            <a:endParaRPr kumimoji="0" lang="en-US" altLang="zh-CN" sz="2000" i="0" u="none" strike="noStrike" kern="0" cap="none" spc="0" normalizeH="0" baseline="0" noProof="0" dirty="0">
              <a:ln>
                <a:noFill/>
              </a:ln>
              <a:solidFill>
                <a:srgbClr val="0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Arial Bold" charset="0"/>
            </a:endParaRPr>
          </a:p>
        </p:txBody>
      </p:sp>
    </p:spTree>
    <p:extLst>
      <p:ext uri="{BB962C8B-B14F-4D97-AF65-F5344CB8AC3E}">
        <p14:creationId xmlns:p14="http://schemas.microsoft.com/office/powerpoint/2010/main" val="39144069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69496D30-27BF-609D-5D87-9D1CDD289696}"/>
            </a:ext>
          </a:extLst>
        </p:cNvPr>
        <p:cNvGrpSpPr/>
        <p:nvPr/>
      </p:nvGrpSpPr>
      <p:grpSpPr>
        <a:xfrm>
          <a:off x="0" y="0"/>
          <a:ext cx="0" cy="0"/>
          <a:chOff x="0" y="0"/>
          <a:chExt cx="0" cy="0"/>
        </a:xfrm>
      </p:grpSpPr>
      <p:pic>
        <p:nvPicPr>
          <p:cNvPr id="3" name="图片 2" descr="图形用户界面&#10;&#10;AI 生成的内容可能不正确。">
            <a:extLst>
              <a:ext uri="{FF2B5EF4-FFF2-40B4-BE49-F238E27FC236}">
                <a16:creationId xmlns:a16="http://schemas.microsoft.com/office/drawing/2014/main" id="{8BC94628-779B-6638-4C3C-2CBA9BE8EC81}"/>
              </a:ext>
            </a:extLst>
          </p:cNvPr>
          <p:cNvPicPr>
            <a:picLocks noChangeAspect="1"/>
          </p:cNvPicPr>
          <p:nvPr/>
        </p:nvPicPr>
        <p:blipFill>
          <a:blip r:embed="rId2"/>
          <a:stretch>
            <a:fillRect/>
          </a:stretch>
        </p:blipFill>
        <p:spPr>
          <a:xfrm>
            <a:off x="2868795" y="681062"/>
            <a:ext cx="8850709" cy="5765517"/>
          </a:xfrm>
          <a:prstGeom prst="rect">
            <a:avLst/>
          </a:prstGeom>
        </p:spPr>
      </p:pic>
      <p:sp>
        <p:nvSpPr>
          <p:cNvPr id="9" name="矩形 8">
            <a:extLst>
              <a:ext uri="{FF2B5EF4-FFF2-40B4-BE49-F238E27FC236}">
                <a16:creationId xmlns:a16="http://schemas.microsoft.com/office/drawing/2014/main" id="{B8F0A4CB-8EAA-E79A-C36E-6FA2C7D1AF1E}"/>
              </a:ext>
            </a:extLst>
          </p:cNvPr>
          <p:cNvSpPr/>
          <p:nvPr/>
        </p:nvSpPr>
        <p:spPr>
          <a:xfrm>
            <a:off x="-1" y="0"/>
            <a:ext cx="2440593" cy="6858000"/>
          </a:xfrm>
          <a:prstGeom prst="rect">
            <a:avLst/>
          </a:prstGeom>
          <a:solidFill>
            <a:srgbClr val="DAD7C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90B0A"/>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90B0A"/>
              </a:solidFill>
              <a:effectLst/>
              <a:uLnTx/>
              <a:uFillTx/>
              <a:latin typeface="华文中宋" panose="02010600040101010101" pitchFamily="2" charset="-122"/>
              <a:ea typeface="华文中宋" panose="0201060004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2400" b="1" dirty="0">
                <a:solidFill>
                  <a:srgbClr val="090B0A"/>
                </a:solidFill>
                <a:latin typeface="Times New Roman" panose="02020603050405020304" pitchFamily="18" charset="0"/>
                <a:ea typeface="华文中宋" panose="02010600040101010101" pitchFamily="2" charset="-122"/>
                <a:cs typeface="Times New Roman" panose="02020603050405020304" pitchFamily="18" charset="0"/>
              </a:rPr>
              <a:t>LLM</a:t>
            </a:r>
            <a:r>
              <a:rPr lang="zh-CN" altLang="en-US" sz="2400" b="1" dirty="0">
                <a:solidFill>
                  <a:srgbClr val="090B0A"/>
                </a:solidFill>
                <a:latin typeface="Times New Roman" panose="02020603050405020304" pitchFamily="18" charset="0"/>
                <a:ea typeface="华文中宋" panose="02010600040101010101" pitchFamily="2" charset="-122"/>
                <a:cs typeface="Times New Roman" panose="02020603050405020304" pitchFamily="18" charset="0"/>
              </a:rPr>
              <a:t>基准</a:t>
            </a:r>
            <a:r>
              <a:rPr lang="en-US" altLang="zh-CN" sz="2400" b="1" dirty="0">
                <a:solidFill>
                  <a:srgbClr val="090B0A"/>
                </a:solidFill>
                <a:latin typeface="Times New Roman" panose="02020603050405020304" pitchFamily="18" charset="0"/>
                <a:ea typeface="华文中宋" panose="02010600040101010101" pitchFamily="2" charset="-122"/>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1" u="none" strike="noStrike" kern="1200" cap="none" spc="0" normalizeH="0" baseline="0" noProof="0" dirty="0">
                <a:ln>
                  <a:noFill/>
                </a:ln>
                <a:solidFill>
                  <a:srgbClr val="FF66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Goodhart’s Law</a:t>
            </a:r>
            <a:endParaRPr kumimoji="0" lang="zh-CN" altLang="en-US" sz="2000" b="1" i="1" u="none" strike="noStrike" kern="1200" cap="none" spc="0" normalizeH="0" baseline="0" noProof="0" dirty="0">
              <a:ln>
                <a:noFill/>
              </a:ln>
              <a:solidFill>
                <a:srgbClr val="FF66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2" name="内容占位符 1">
            <a:extLst>
              <a:ext uri="{FF2B5EF4-FFF2-40B4-BE49-F238E27FC236}">
                <a16:creationId xmlns:a16="http://schemas.microsoft.com/office/drawing/2014/main" id="{11D3428B-3E2E-49B6-0529-1BF663FF5551}"/>
              </a:ext>
            </a:extLst>
          </p:cNvPr>
          <p:cNvSpPr>
            <a:spLocks noGrp="1"/>
          </p:cNvSpPr>
          <p:nvPr>
            <p:ph idx="1"/>
          </p:nvPr>
        </p:nvSpPr>
        <p:spPr>
          <a:xfrm>
            <a:off x="2440591" y="156754"/>
            <a:ext cx="9751407" cy="6107860"/>
          </a:xfrm>
        </p:spPr>
        <p:txBody>
          <a:bodyPr>
            <a:normAutofit/>
          </a:bodyPr>
          <a:lstStyle/>
          <a:p>
            <a:pPr>
              <a:buClr>
                <a:srgbClr val="0099CC"/>
              </a:buClr>
            </a:pPr>
            <a:r>
              <a:rPr lang="en-US" altLang="zh-CN" sz="2800" b="1" dirty="0">
                <a:cs typeface="Times New Roman" panose="02020603050405020304" pitchFamily="18" charset="0"/>
              </a:rPr>
              <a:t>LLM Leaderboard</a:t>
            </a:r>
            <a:r>
              <a:rPr lang="zh-CN" altLang="en-US" sz="2800" b="1" dirty="0">
                <a:cs typeface="Times New Roman" panose="02020603050405020304" pitchFamily="18" charset="0"/>
              </a:rPr>
              <a:t>可信嘛？</a:t>
            </a:r>
            <a:endParaRPr lang="en-US" sz="2800" b="1" dirty="0">
              <a:solidFill>
                <a:srgbClr val="FFC000"/>
              </a:solidFill>
              <a:cs typeface="Times New Roman" panose="02020603050405020304" pitchFamily="18" charset="0"/>
            </a:endParaRPr>
          </a:p>
        </p:txBody>
      </p:sp>
      <p:pic>
        <p:nvPicPr>
          <p:cNvPr id="14" name="图片 13">
            <a:extLst>
              <a:ext uri="{FF2B5EF4-FFF2-40B4-BE49-F238E27FC236}">
                <a16:creationId xmlns:a16="http://schemas.microsoft.com/office/drawing/2014/main" id="{1D52AF8C-EB86-8330-4028-1E05E3D03A18}"/>
              </a:ext>
            </a:extLst>
          </p:cNvPr>
          <p:cNvPicPr>
            <a:picLocks noChangeAspect="1"/>
          </p:cNvPicPr>
          <p:nvPr/>
        </p:nvPicPr>
        <p:blipFill>
          <a:blip r:embed="rId3"/>
          <a:srcRect/>
          <a:stretch/>
        </p:blipFill>
        <p:spPr>
          <a:xfrm>
            <a:off x="0" y="2876579"/>
            <a:ext cx="2442922" cy="1728313"/>
          </a:xfrm>
          <a:prstGeom prst="rect">
            <a:avLst/>
          </a:prstGeom>
        </p:spPr>
      </p:pic>
      <p:sp>
        <p:nvSpPr>
          <p:cNvPr id="2" name="Rectangle 1">
            <a:extLst>
              <a:ext uri="{FF2B5EF4-FFF2-40B4-BE49-F238E27FC236}">
                <a16:creationId xmlns:a16="http://schemas.microsoft.com/office/drawing/2014/main" id="{8846AD29-D8D6-9526-44B5-68110DC51075}"/>
              </a:ext>
            </a:extLst>
          </p:cNvPr>
          <p:cNvSpPr txBox="1">
            <a:spLocks noChangeArrowheads="1"/>
          </p:cNvSpPr>
          <p:nvPr/>
        </p:nvSpPr>
        <p:spPr bwMode="auto">
          <a:xfrm>
            <a:off x="0" y="6264613"/>
            <a:ext cx="12192000" cy="601775"/>
          </a:xfrm>
          <a:prstGeom prst="rect">
            <a:avLst/>
          </a:prstGeom>
          <a:solidFill>
            <a:srgbClr val="111111">
              <a:alpha val="85098"/>
            </a:srgbClr>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just" defTabSz="457200" eaLnBrk="1" fontAlgn="auto" hangingPunct="1">
              <a:spcBef>
                <a:spcPts val="700"/>
              </a:spcBef>
              <a:spcAft>
                <a:spcPts val="0"/>
              </a:spcAft>
              <a:defRPr/>
            </a:pPr>
            <a:r>
              <a:rPr lang="en-US" altLang="zh-CN" sz="1200" kern="0" dirty="0">
                <a:solidFill>
                  <a:prstClr val="white">
                    <a:lumMod val="75000"/>
                  </a:prstClr>
                </a:solidFill>
                <a:latin typeface="Georgia" panose="02040502050405020303" pitchFamily="18" charset="0"/>
                <a:ea typeface="华文中宋" panose="02010600040101010101" pitchFamily="2" charset="-122"/>
                <a:cs typeface="ヒラギノ角ゴ ProN W6" charset="0"/>
                <a:sym typeface="Arial Bold" charset="0"/>
              </a:rPr>
              <a:t>Strathern, M. ‘Improving ratings’: audit in the British University system. Eur. Rev. 5, 305–321 (1997)</a:t>
            </a:r>
            <a:r>
              <a:rPr lang="en-US" altLang="zh-CN" sz="1200" kern="0" dirty="0">
                <a:solidFill>
                  <a:srgbClr val="FF6600"/>
                </a:solidFill>
                <a:latin typeface="Georgia" panose="02040502050405020303" pitchFamily="18" charset="0"/>
                <a:ea typeface="华文中宋" panose="02010600040101010101" pitchFamily="2" charset="-122"/>
                <a:cs typeface="ヒラギノ角ゴ ProN W6" charset="0"/>
                <a:sym typeface="Arial Bold" charset="0"/>
              </a:rPr>
              <a:t>(Goodhart’s Law)</a:t>
            </a:r>
            <a:r>
              <a:rPr lang="en-US" altLang="zh-CN" sz="1200" kern="0" dirty="0">
                <a:solidFill>
                  <a:prstClr val="white">
                    <a:lumMod val="75000"/>
                  </a:prstClr>
                </a:solidFill>
                <a:latin typeface="Georgia" panose="02040502050405020303" pitchFamily="18" charset="0"/>
                <a:ea typeface="华文中宋" panose="02010600040101010101" pitchFamily="2" charset="-122"/>
                <a:cs typeface="ヒラギノ角ゴ ProN W6" charset="0"/>
                <a:sym typeface="Arial Bold" charset="0"/>
              </a:rPr>
              <a:t>. | </a:t>
            </a:r>
            <a:r>
              <a:rPr lang="en-US" altLang="zh-CN" sz="1200" kern="0" dirty="0">
                <a:solidFill>
                  <a:prstClr val="white">
                    <a:lumMod val="75000"/>
                  </a:prstClr>
                </a:solidFill>
                <a:latin typeface="Georgia" panose="02040502050405020303" pitchFamily="18" charset="0"/>
                <a:ea typeface="华文中宋" panose="02010600040101010101" pitchFamily="2" charset="-122"/>
                <a:sym typeface="Arial Bold" charset="0"/>
              </a:rPr>
              <a:t>Guo, D. et al. DeepSeek-R1 incentivizes reasoning in LLMs through reinforcement learning. </a:t>
            </a:r>
            <a:r>
              <a:rPr lang="en-US" altLang="zh-CN" sz="1200" i="1" kern="0" dirty="0">
                <a:solidFill>
                  <a:prstClr val="white">
                    <a:lumMod val="75000"/>
                  </a:prstClr>
                </a:solidFill>
                <a:latin typeface="Georgia" panose="02040502050405020303" pitchFamily="18" charset="0"/>
                <a:ea typeface="华文中宋" panose="02010600040101010101" pitchFamily="2" charset="-122"/>
                <a:sym typeface="Arial Bold" charset="0"/>
              </a:rPr>
              <a:t>Nature</a:t>
            </a:r>
            <a:r>
              <a:rPr lang="en-US" altLang="zh-CN" sz="1200" kern="0" dirty="0">
                <a:solidFill>
                  <a:prstClr val="white">
                    <a:lumMod val="75000"/>
                  </a:prstClr>
                </a:solidFill>
                <a:latin typeface="Georgia" panose="02040502050405020303" pitchFamily="18" charset="0"/>
                <a:ea typeface="华文中宋" panose="02010600040101010101" pitchFamily="2" charset="-122"/>
                <a:sym typeface="Arial Bold" charset="0"/>
              </a:rPr>
              <a:t> 645, 633–638 (2025). </a:t>
            </a:r>
          </a:p>
        </p:txBody>
      </p:sp>
    </p:spTree>
    <p:extLst>
      <p:ext uri="{BB962C8B-B14F-4D97-AF65-F5344CB8AC3E}">
        <p14:creationId xmlns:p14="http://schemas.microsoft.com/office/powerpoint/2010/main" val="40406452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a:extLst>
            <a:ext uri="{FF2B5EF4-FFF2-40B4-BE49-F238E27FC236}">
              <a16:creationId xmlns:a16="http://schemas.microsoft.com/office/drawing/2014/main" id="{8A6D5CF1-EB76-478A-BCEF-75FF8380DE39}"/>
            </a:ext>
          </a:extLst>
        </p:cNvPr>
        <p:cNvGrpSpPr/>
        <p:nvPr/>
      </p:nvGrpSpPr>
      <p:grpSpPr>
        <a:xfrm>
          <a:off x="0" y="0"/>
          <a:ext cx="0" cy="0"/>
          <a:chOff x="0" y="0"/>
          <a:chExt cx="0" cy="0"/>
        </a:xfrm>
      </p:grpSpPr>
      <p:pic>
        <p:nvPicPr>
          <p:cNvPr id="7" name="图片 6" descr="电脑屏幕的照片上有文字&#10;&#10;描述已自动生成">
            <a:extLst>
              <a:ext uri="{FF2B5EF4-FFF2-40B4-BE49-F238E27FC236}">
                <a16:creationId xmlns:a16="http://schemas.microsoft.com/office/drawing/2014/main" id="{4632D785-5D96-EEF9-04B3-5DB3BA000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778" y="0"/>
            <a:ext cx="9442220" cy="6858000"/>
          </a:xfrm>
          <a:prstGeom prst="rect">
            <a:avLst/>
          </a:prstGeom>
        </p:spPr>
      </p:pic>
      <p:sp>
        <p:nvSpPr>
          <p:cNvPr id="4" name="矩形 3">
            <a:extLst>
              <a:ext uri="{FF2B5EF4-FFF2-40B4-BE49-F238E27FC236}">
                <a16:creationId xmlns:a16="http://schemas.microsoft.com/office/drawing/2014/main" id="{60F2877F-B8AB-DD2E-5938-73824211F4D1}"/>
              </a:ext>
            </a:extLst>
          </p:cNvPr>
          <p:cNvSpPr/>
          <p:nvPr/>
        </p:nvSpPr>
        <p:spPr>
          <a:xfrm>
            <a:off x="0" y="0"/>
            <a:ext cx="2960288" cy="6338170"/>
          </a:xfrm>
          <a:prstGeom prst="rect">
            <a:avLst/>
          </a:prstGeom>
          <a:solidFill>
            <a:srgbClr val="DAD7C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90B0A"/>
                </a:solidFill>
                <a:effectLst/>
                <a:uLnTx/>
                <a:uFillTx/>
                <a:latin typeface="Georgia" panose="02040502050405020303" pitchFamily="18" charset="0"/>
                <a:ea typeface="宋体" panose="02010600030101010101" pitchFamily="2" charset="-122"/>
                <a:cs typeface="+mn-cs"/>
              </a:rPr>
              <a:t>Intra-Benchmark Attack(IBA)</a:t>
            </a:r>
          </a:p>
        </p:txBody>
      </p:sp>
      <p:pic>
        <p:nvPicPr>
          <p:cNvPr id="6" name="图片 5">
            <a:extLst>
              <a:ext uri="{FF2B5EF4-FFF2-40B4-BE49-F238E27FC236}">
                <a16:creationId xmlns:a16="http://schemas.microsoft.com/office/drawing/2014/main" id="{C26941A3-6383-FDB1-FD7B-13E8F76F59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7080" y="2208335"/>
            <a:ext cx="2706128" cy="2626166"/>
          </a:xfrm>
          <a:prstGeom prst="rect">
            <a:avLst/>
          </a:prstGeom>
        </p:spPr>
      </p:pic>
      <p:sp>
        <p:nvSpPr>
          <p:cNvPr id="10" name="Rectangle 1">
            <a:extLst>
              <a:ext uri="{FF2B5EF4-FFF2-40B4-BE49-F238E27FC236}">
                <a16:creationId xmlns:a16="http://schemas.microsoft.com/office/drawing/2014/main" id="{080F31FB-7B4D-E76D-0AFD-3DEC133FD2D7}"/>
              </a:ext>
            </a:extLst>
          </p:cNvPr>
          <p:cNvSpPr txBox="1">
            <a:spLocks noChangeArrowheads="1"/>
          </p:cNvSpPr>
          <p:nvPr/>
        </p:nvSpPr>
        <p:spPr bwMode="auto">
          <a:xfrm>
            <a:off x="0" y="6338170"/>
            <a:ext cx="12192000" cy="528219"/>
          </a:xfrm>
          <a:prstGeom prst="rect">
            <a:avLst/>
          </a:prstGeom>
          <a:solidFill>
            <a:srgbClr val="111111"/>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Strathern, M. ‘Improving ratings’: audit in the British University system. </a:t>
            </a:r>
            <a:r>
              <a:rPr kumimoji="0" lang="en-US" altLang="zh-CN" sz="10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Eur. Rev.</a:t>
            </a: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5, 305–321 (1997)(</a:t>
            </a:r>
            <a:r>
              <a:rPr kumimoji="0" lang="en-US" altLang="zh-CN" sz="1000" b="0" i="0" u="none" strike="noStrike" kern="0" cap="none" spc="0" normalizeH="0" baseline="0" noProof="0" dirty="0">
                <a:ln>
                  <a:noFill/>
                </a:ln>
                <a:solidFill>
                  <a:srgbClr val="FF6600"/>
                </a:solidFill>
                <a:effectLst/>
                <a:uLnTx/>
                <a:uFillTx/>
                <a:latin typeface="Georgia" panose="02040502050405020303" pitchFamily="18" charset="0"/>
                <a:ea typeface="华文中宋" panose="02010600040101010101" pitchFamily="2" charset="-122"/>
                <a:cs typeface="ヒラギノ角ゴ ProN W6" charset="0"/>
                <a:sym typeface="Arial Bold" charset="0"/>
              </a:rPr>
              <a:t>Goodhart’s Law</a:t>
            </a: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 Khoury, M. J. &amp; Ioannidis, J. P. A. Big data meets public health. </a:t>
            </a:r>
            <a:r>
              <a:rPr kumimoji="0" lang="en-US" altLang="zh-CN" sz="10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Science</a:t>
            </a: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346, 1054–1055 (2014). | Landau, S. Control use of data to protect privacy. </a:t>
            </a:r>
            <a:r>
              <a:rPr kumimoji="0" lang="en-US" altLang="zh-CN" sz="10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Science</a:t>
            </a: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347, 504–506 (2015). | </a:t>
            </a:r>
            <a:r>
              <a:rPr kumimoji="0" lang="en-US" altLang="zh-CN" sz="1000" b="0" i="0" u="none" strike="noStrike" kern="0" cap="none" spc="0" normalizeH="0" baseline="0" noProof="0" dirty="0" err="1">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Battiston</a:t>
            </a: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S. et al. Complexity theory and financial regulation. </a:t>
            </a:r>
            <a:r>
              <a:rPr kumimoji="0" lang="en-US" altLang="zh-CN" sz="10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Science</a:t>
            </a: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351, 818–819 (2016). | </a:t>
            </a:r>
            <a:r>
              <a:rPr kumimoji="0" lang="en-US" altLang="zh-CN" sz="1000" b="0" i="0" u="none" strike="noStrike" kern="0" cap="none" spc="0" normalizeH="0" baseline="0" noProof="0" dirty="0" err="1">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Arani</a:t>
            </a: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B. M. S., et al. Exit time as a measure of ecological resilience. </a:t>
            </a:r>
            <a:r>
              <a:rPr kumimoji="0" lang="en-US" altLang="zh-CN" sz="10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Science</a:t>
            </a: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372, (2021). | Cornwall, W. Unleashing big muddy. </a:t>
            </a:r>
            <a:r>
              <a:rPr kumimoji="0" lang="en-US" altLang="zh-CN" sz="1000" b="0" i="1"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Science</a:t>
            </a:r>
            <a:r>
              <a:rPr kumimoji="0" lang="en-US" altLang="zh-CN" sz="10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372, 334–337 (2021).</a:t>
            </a:r>
          </a:p>
        </p:txBody>
      </p:sp>
    </p:spTree>
    <p:extLst>
      <p:ext uri="{BB962C8B-B14F-4D97-AF65-F5344CB8AC3E}">
        <p14:creationId xmlns:p14="http://schemas.microsoft.com/office/powerpoint/2010/main" val="33864973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2D99A-4EAF-D80F-C1A1-2C59A9CF492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BCAC40E-783C-B2E4-90B9-8EFC30605C93}"/>
              </a:ext>
            </a:extLst>
          </p:cNvPr>
          <p:cNvSpPr>
            <a:spLocks noGrp="1"/>
          </p:cNvSpPr>
          <p:nvPr>
            <p:ph type="title"/>
          </p:nvPr>
        </p:nvSpPr>
        <p:spPr/>
        <p:txBody>
          <a:bodyPr>
            <a:noAutofit/>
          </a:bodyPr>
          <a:lstStyle/>
          <a:p>
            <a:r>
              <a:rPr lang="zh-CN" altLang="en-US" dirty="0">
                <a:solidFill>
                  <a:schemeClr val="tx1"/>
                </a:solidFill>
                <a:ea typeface="华文中宋" panose="02010600040101010101" pitchFamily="2" charset="-122"/>
              </a:rPr>
              <a:t>基准原生诱陷与</a:t>
            </a:r>
            <a:r>
              <a:rPr lang="en-US" altLang="zh-CN" dirty="0">
                <a:solidFill>
                  <a:schemeClr val="tx1"/>
                </a:solidFill>
                <a:ea typeface="华文中宋" panose="02010600040101010101" pitchFamily="2" charset="-122"/>
              </a:rPr>
              <a:t>LLM</a:t>
            </a:r>
            <a:r>
              <a:rPr lang="zh-CN" altLang="en-US" dirty="0">
                <a:solidFill>
                  <a:schemeClr val="tx1"/>
                </a:solidFill>
                <a:ea typeface="华文中宋" panose="02010600040101010101" pitchFamily="2" charset="-122"/>
              </a:rPr>
              <a:t>认知过载</a:t>
            </a:r>
            <a:endParaRPr lang="zh-CN" altLang="en-US" dirty="0">
              <a:solidFill>
                <a:schemeClr val="tx1"/>
              </a:solidFill>
              <a:effectLst/>
              <a:ea typeface="华文中宋" panose="02010600040101010101" pitchFamily="2" charset="-122"/>
            </a:endParaRPr>
          </a:p>
        </p:txBody>
      </p:sp>
      <p:sp>
        <p:nvSpPr>
          <p:cNvPr id="4" name="内容占位符 1">
            <a:extLst>
              <a:ext uri="{FF2B5EF4-FFF2-40B4-BE49-F238E27FC236}">
                <a16:creationId xmlns:a16="http://schemas.microsoft.com/office/drawing/2014/main" id="{C90B858D-9FDD-05DF-9651-D34CA7F77469}"/>
              </a:ext>
            </a:extLst>
          </p:cNvPr>
          <p:cNvSpPr>
            <a:spLocks noGrp="1"/>
          </p:cNvSpPr>
          <p:nvPr>
            <p:ph idx="1"/>
          </p:nvPr>
        </p:nvSpPr>
        <p:spPr>
          <a:xfrm>
            <a:off x="3" y="704427"/>
            <a:ext cx="12032584" cy="5564805"/>
          </a:xfrm>
        </p:spPr>
        <p:txBody>
          <a:bodyPr>
            <a:normAutofit fontScale="85000" lnSpcReduction="10000"/>
          </a:bodyPr>
          <a:lstStyle/>
          <a:p>
            <a:pPr>
              <a:lnSpc>
                <a:spcPct val="120000"/>
              </a:lnSpc>
            </a:pPr>
            <a:r>
              <a:rPr lang="zh-CN" altLang="en-US" sz="2400" b="1" dirty="0"/>
              <a:t>基准原生诱陷</a:t>
            </a:r>
            <a:r>
              <a:rPr lang="en-US" altLang="zh-CN" sz="2400" b="1" dirty="0"/>
              <a:t>(Benchmark Native Entrapment, BNE)</a:t>
            </a:r>
            <a:endParaRPr lang="en-US" altLang="zh-CN" sz="2400" b="1" dirty="0">
              <a:solidFill>
                <a:srgbClr val="FF6600"/>
              </a:solidFill>
            </a:endParaRPr>
          </a:p>
          <a:p>
            <a:pPr lvl="1">
              <a:lnSpc>
                <a:spcPct val="120000"/>
              </a:lnSpc>
            </a:pPr>
            <a:r>
              <a:rPr lang="zh-CN" altLang="en-US" sz="2400" dirty="0"/>
              <a:t>在</a:t>
            </a:r>
            <a:r>
              <a:rPr lang="en-US" altLang="zh-CN" sz="2400" dirty="0"/>
              <a:t>LLM</a:t>
            </a:r>
            <a:r>
              <a:rPr lang="zh-CN" altLang="en-US" sz="2400" dirty="0"/>
              <a:t>基准数据集生命周期中，由于人为或系统性因素引入的结构化、重复性或高可预测模式，诱导模型在训练、推理与对齐过程中将这些模式误识别为高因果强度特征，并持续主导决策路径，最终在真实任务中出现系统性失效。</a:t>
            </a:r>
            <a:endParaRPr lang="en-US" altLang="zh-CN" sz="2400" dirty="0"/>
          </a:p>
          <a:p>
            <a:pPr>
              <a:lnSpc>
                <a:spcPct val="120000"/>
              </a:lnSpc>
            </a:pPr>
            <a:r>
              <a:rPr lang="en-US" altLang="zh-CN" sz="2400" b="1" dirty="0"/>
              <a:t>LLM</a:t>
            </a:r>
            <a:r>
              <a:rPr lang="zh-CN" altLang="en-US" sz="2400" b="1" dirty="0"/>
              <a:t>认知过载</a:t>
            </a:r>
            <a:r>
              <a:rPr lang="en-US" altLang="zh-CN" sz="2400" b="1" dirty="0"/>
              <a:t>(Cognitive Overload)</a:t>
            </a:r>
            <a:r>
              <a:rPr lang="zh-CN" altLang="en-US" sz="2400" b="1" dirty="0"/>
              <a:t>：</a:t>
            </a:r>
            <a:r>
              <a:rPr lang="en-US" altLang="zh-CN" sz="2400" b="1" dirty="0"/>
              <a:t>BNE</a:t>
            </a:r>
            <a:r>
              <a:rPr lang="zh-CN" altLang="en-US" sz="2400" b="1" dirty="0"/>
              <a:t>驯化在潜在空间</a:t>
            </a:r>
            <a:r>
              <a:rPr lang="en-US" altLang="zh-CN" sz="2400" b="1" dirty="0"/>
              <a:t>/</a:t>
            </a:r>
            <a:r>
              <a:rPr lang="zh-CN" altLang="en-US" sz="2400" b="1" dirty="0"/>
              <a:t>注意力</a:t>
            </a:r>
            <a:r>
              <a:rPr lang="en-US" altLang="zh-CN" sz="2400" b="1" dirty="0"/>
              <a:t>/</a:t>
            </a:r>
            <a:r>
              <a:rPr lang="zh-CN" altLang="en-US" sz="2400" b="1" dirty="0"/>
              <a:t>泛化层面的系统性失能表现</a:t>
            </a:r>
            <a:endParaRPr lang="en-US" altLang="zh-CN" sz="2400" b="1" dirty="0"/>
          </a:p>
          <a:p>
            <a:pPr lvl="1">
              <a:lnSpc>
                <a:spcPct val="120000"/>
              </a:lnSpc>
            </a:pPr>
            <a:r>
              <a:rPr lang="zh-CN" altLang="en-US" sz="2400" b="1" dirty="0"/>
              <a:t>内部表征污染（</a:t>
            </a:r>
            <a:r>
              <a:rPr lang="en-US" altLang="zh-CN" sz="2400" b="1" dirty="0"/>
              <a:t>Latent Representation Poisoning</a:t>
            </a:r>
            <a:r>
              <a:rPr lang="zh-CN" altLang="en-US" sz="2400" b="1" dirty="0"/>
              <a:t>）</a:t>
            </a:r>
            <a:endParaRPr lang="en-US" altLang="zh-CN" sz="2400" b="1" dirty="0"/>
          </a:p>
          <a:p>
            <a:pPr lvl="2">
              <a:lnSpc>
                <a:spcPct val="120000"/>
              </a:lnSpc>
            </a:pPr>
            <a:r>
              <a:rPr lang="zh-CN" altLang="en-US" sz="2000" dirty="0"/>
              <a:t>诱陷模式在训练集</a:t>
            </a:r>
            <a:r>
              <a:rPr lang="en-US" altLang="zh-CN" sz="2000" dirty="0"/>
              <a:t>/</a:t>
            </a:r>
            <a:r>
              <a:rPr lang="zh-CN" altLang="en-US" sz="2000" dirty="0"/>
              <a:t>评估集中</a:t>
            </a:r>
            <a:r>
              <a:rPr lang="zh-CN" altLang="en-US" sz="2000" b="1" dirty="0"/>
              <a:t>高频共现</a:t>
            </a:r>
            <a:endParaRPr lang="en-US" altLang="zh-CN" sz="2000" b="1" dirty="0"/>
          </a:p>
          <a:p>
            <a:pPr lvl="2">
              <a:lnSpc>
                <a:spcPct val="120000"/>
              </a:lnSpc>
            </a:pPr>
            <a:r>
              <a:rPr lang="zh-CN" altLang="en-US" sz="2000" dirty="0"/>
              <a:t>在 </a:t>
            </a:r>
            <a:r>
              <a:rPr lang="en-US" altLang="zh-CN" sz="2000" dirty="0"/>
              <a:t>embedding/hidden state </a:t>
            </a:r>
            <a:r>
              <a:rPr lang="zh-CN" altLang="en-US" sz="2000" dirty="0"/>
              <a:t>中形成</a:t>
            </a:r>
            <a:r>
              <a:rPr lang="zh-CN" altLang="en-US" sz="2000" b="1" dirty="0"/>
              <a:t>异常紧密的向量聚类</a:t>
            </a:r>
            <a:endParaRPr lang="en-US" altLang="zh-CN" sz="2000" b="1" dirty="0"/>
          </a:p>
          <a:p>
            <a:pPr lvl="2">
              <a:lnSpc>
                <a:spcPct val="120000"/>
              </a:lnSpc>
            </a:pPr>
            <a:r>
              <a:rPr lang="zh-CN" altLang="en-US" sz="2000" dirty="0"/>
              <a:t>概念边界发生塌缩（</a:t>
            </a:r>
            <a:r>
              <a:rPr lang="en-US" altLang="zh-CN" sz="2000" dirty="0"/>
              <a:t>concept collapse</a:t>
            </a:r>
            <a:r>
              <a:rPr lang="zh-CN" altLang="en-US" sz="2000" dirty="0"/>
              <a:t>）</a:t>
            </a:r>
            <a:endParaRPr lang="en-US" altLang="zh-CN" sz="2000" dirty="0"/>
          </a:p>
          <a:p>
            <a:pPr lvl="1">
              <a:lnSpc>
                <a:spcPct val="120000"/>
              </a:lnSpc>
            </a:pPr>
            <a:r>
              <a:rPr lang="zh-CN" altLang="en-US" sz="2400" b="1" dirty="0"/>
              <a:t>注意力机制失焦（</a:t>
            </a:r>
            <a:r>
              <a:rPr lang="en-US" altLang="zh-CN" sz="2400" b="1" dirty="0"/>
              <a:t>Attention Hijacking</a:t>
            </a:r>
            <a:r>
              <a:rPr lang="zh-CN" altLang="en-US" sz="2400" b="1" dirty="0"/>
              <a:t>）</a:t>
            </a:r>
            <a:endParaRPr lang="en-US" altLang="zh-CN" sz="2400" b="1" dirty="0"/>
          </a:p>
          <a:p>
            <a:pPr lvl="2">
              <a:lnSpc>
                <a:spcPct val="120000"/>
              </a:lnSpc>
            </a:pPr>
            <a:r>
              <a:rPr lang="zh-CN" altLang="en-US" sz="2000" dirty="0"/>
              <a:t>注意力预算被</a:t>
            </a:r>
            <a:r>
              <a:rPr lang="zh-CN" altLang="en-US" sz="2000" b="1" dirty="0"/>
              <a:t>非因果但强模式特征劫持</a:t>
            </a:r>
            <a:endParaRPr lang="en-US" altLang="zh-CN" sz="2000" b="1" dirty="0"/>
          </a:p>
          <a:p>
            <a:pPr lvl="2">
              <a:lnSpc>
                <a:spcPct val="120000"/>
              </a:lnSpc>
            </a:pPr>
            <a:r>
              <a:rPr lang="zh-CN" altLang="en-US" sz="2000" dirty="0"/>
              <a:t>真正需要组合推理的 </a:t>
            </a:r>
            <a:r>
              <a:rPr lang="en-US" altLang="zh-CN" sz="2000" dirty="0"/>
              <a:t>token </a:t>
            </a:r>
            <a:r>
              <a:rPr lang="zh-CN" altLang="en-US" sz="2000" dirty="0"/>
              <a:t>得不到足够权重</a:t>
            </a:r>
          </a:p>
          <a:p>
            <a:pPr lvl="1">
              <a:lnSpc>
                <a:spcPct val="120000"/>
              </a:lnSpc>
            </a:pPr>
            <a:r>
              <a:rPr lang="zh-CN" altLang="en-US" sz="2400" b="1" dirty="0"/>
              <a:t>泛化能力锚定（</a:t>
            </a:r>
            <a:r>
              <a:rPr lang="en-US" altLang="zh-CN" sz="2400" b="1" dirty="0"/>
              <a:t>Generalization Anchoring</a:t>
            </a:r>
            <a:r>
              <a:rPr lang="zh-CN" altLang="en-US" sz="2400" b="1" dirty="0"/>
              <a:t>）</a:t>
            </a:r>
            <a:endParaRPr lang="en-US" altLang="zh-CN" sz="2400" b="1" dirty="0"/>
          </a:p>
          <a:p>
            <a:pPr lvl="2">
              <a:lnSpc>
                <a:spcPct val="120000"/>
              </a:lnSpc>
            </a:pPr>
            <a:r>
              <a:rPr lang="zh-CN" altLang="en-US" sz="2000" dirty="0"/>
              <a:t>诱陷特征 → 正确输出</a:t>
            </a:r>
            <a:endParaRPr lang="en-US" altLang="zh-CN" sz="2000" dirty="0"/>
          </a:p>
          <a:p>
            <a:pPr lvl="2">
              <a:lnSpc>
                <a:spcPct val="120000"/>
              </a:lnSpc>
            </a:pPr>
            <a:r>
              <a:rPr lang="zh-CN" altLang="en-US" sz="2000" dirty="0"/>
              <a:t>诱陷特征缺失或变化 → 模型策略崩溃</a:t>
            </a:r>
          </a:p>
        </p:txBody>
      </p:sp>
      <p:sp>
        <p:nvSpPr>
          <p:cNvPr id="6" name="Rectangle 1">
            <a:extLst>
              <a:ext uri="{FF2B5EF4-FFF2-40B4-BE49-F238E27FC236}">
                <a16:creationId xmlns:a16="http://schemas.microsoft.com/office/drawing/2014/main" id="{14D88AA5-08DE-B4D6-18E6-637C3B95EAF6}"/>
              </a:ext>
            </a:extLst>
          </p:cNvPr>
          <p:cNvSpPr txBox="1">
            <a:spLocks noChangeArrowheads="1"/>
          </p:cNvSpPr>
          <p:nvPr/>
        </p:nvSpPr>
        <p:spPr bwMode="auto">
          <a:xfrm>
            <a:off x="0" y="6269232"/>
            <a:ext cx="12192000" cy="597157"/>
          </a:xfrm>
          <a:prstGeom prst="rect">
            <a:avLst/>
          </a:prstGeom>
          <a:solidFill>
            <a:srgbClr val="111111"/>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Strathern, M. ‘Improving ratings’: audit in the British University system. Eur. Rev. 5, 305–321 (1997)</a:t>
            </a:r>
            <a:r>
              <a:rPr kumimoji="0" lang="en-US" altLang="zh-CN" sz="1200" b="0" i="0" u="none" strike="noStrike" kern="0" cap="none" spc="0" normalizeH="0" baseline="0" noProof="0" dirty="0">
                <a:ln>
                  <a:noFill/>
                </a:ln>
                <a:solidFill>
                  <a:srgbClr val="FF6600"/>
                </a:solidFill>
                <a:effectLst/>
                <a:uLnTx/>
                <a:uFillTx/>
                <a:latin typeface="Georgia" panose="02040502050405020303" pitchFamily="18" charset="0"/>
                <a:ea typeface="华文中宋" panose="02010600040101010101" pitchFamily="2" charset="-122"/>
                <a:cs typeface="ヒラギノ角ゴ ProN W6" charset="0"/>
                <a:sym typeface="Arial Bold" charset="0"/>
              </a:rPr>
              <a:t>(Goodhart’s Law)</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 The Unicode Consortium. The Unicode Standard, Version 17.0.0, (South San Francisco: The Unicode Consortium, 2025. </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hlinkClick r:id="rId2"/>
              </a:rPr>
              <a:t>https://www.unicode.org/versions/Unicode17.0.0/</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a:t>
            </a:r>
          </a:p>
        </p:txBody>
      </p:sp>
    </p:spTree>
    <p:extLst>
      <p:ext uri="{BB962C8B-B14F-4D97-AF65-F5344CB8AC3E}">
        <p14:creationId xmlns:p14="http://schemas.microsoft.com/office/powerpoint/2010/main" val="1673864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2B6DFB6-654C-B2A2-6CF3-91FCE1EE2085}"/>
            </a:ext>
          </a:extLst>
        </p:cNvPr>
        <p:cNvGrpSpPr/>
        <p:nvPr/>
      </p:nvGrpSpPr>
      <p:grpSpPr>
        <a:xfrm>
          <a:off x="0" y="0"/>
          <a:ext cx="0" cy="0"/>
          <a:chOff x="0" y="0"/>
          <a:chExt cx="0" cy="0"/>
        </a:xfrm>
      </p:grpSpPr>
      <p:pic>
        <p:nvPicPr>
          <p:cNvPr id="10" name="图片 9" descr="图形用户界面, 网站&#10;&#10;AI 生成的内容可能不正确。">
            <a:extLst>
              <a:ext uri="{FF2B5EF4-FFF2-40B4-BE49-F238E27FC236}">
                <a16:creationId xmlns:a16="http://schemas.microsoft.com/office/drawing/2014/main" id="{A23EE9C8-479C-008A-BE5C-0786CA459573}"/>
              </a:ext>
            </a:extLst>
          </p:cNvPr>
          <p:cNvPicPr>
            <a:picLocks noChangeAspect="1"/>
          </p:cNvPicPr>
          <p:nvPr/>
        </p:nvPicPr>
        <p:blipFill>
          <a:blip r:embed="rId2"/>
          <a:stretch>
            <a:fillRect/>
          </a:stretch>
        </p:blipFill>
        <p:spPr>
          <a:xfrm>
            <a:off x="959847" y="0"/>
            <a:ext cx="10272305" cy="6858000"/>
          </a:xfrm>
          <a:prstGeom prst="rect">
            <a:avLst/>
          </a:prstGeom>
        </p:spPr>
      </p:pic>
    </p:spTree>
    <p:extLst>
      <p:ext uri="{BB962C8B-B14F-4D97-AF65-F5344CB8AC3E}">
        <p14:creationId xmlns:p14="http://schemas.microsoft.com/office/powerpoint/2010/main" val="23850105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9D95A7-ECEC-4F84-BADF-2D557A62C6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126" b="4505"/>
          <a:stretch/>
        </p:blipFill>
        <p:spPr>
          <a:xfrm>
            <a:off x="0" y="0"/>
            <a:ext cx="12191999" cy="5443151"/>
          </a:xfrm>
          <a:prstGeom prst="rect">
            <a:avLst/>
          </a:prstGeom>
          <a:effectLst>
            <a:softEdge rad="190500"/>
          </a:effectLst>
        </p:spPr>
      </p:pic>
      <p:sp>
        <p:nvSpPr>
          <p:cNvPr id="4" name="TextBox 3"/>
          <p:cNvSpPr txBox="1"/>
          <p:nvPr/>
        </p:nvSpPr>
        <p:spPr>
          <a:xfrm>
            <a:off x="0" y="5443151"/>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Times New Roman" pitchFamily="18" charset="0"/>
                <a:ea typeface="华文中宋" pitchFamily="2" charset="-122"/>
                <a:cs typeface="Times New Roman" pitchFamily="18" charset="0"/>
              </a:rPr>
              <a:t>Holistic Perturbation Assessment Framework (HPAF)</a:t>
            </a:r>
          </a:p>
        </p:txBody>
      </p:sp>
    </p:spTree>
    <p:extLst>
      <p:ext uri="{BB962C8B-B14F-4D97-AF65-F5344CB8AC3E}">
        <p14:creationId xmlns:p14="http://schemas.microsoft.com/office/powerpoint/2010/main" val="12034137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81347-8423-31C0-2582-8E8F02861DF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FD2342B-F634-C792-9CE8-FE9CBE2CC8D0}"/>
              </a:ext>
            </a:extLst>
          </p:cNvPr>
          <p:cNvSpPr>
            <a:spLocks noGrp="1"/>
          </p:cNvSpPr>
          <p:nvPr>
            <p:ph type="title"/>
          </p:nvPr>
        </p:nvSpPr>
        <p:spPr/>
        <p:txBody>
          <a:bodyPr>
            <a:noAutofit/>
          </a:bodyPr>
          <a:lstStyle/>
          <a:p>
            <a:r>
              <a:rPr lang="zh-CN" altLang="en-US" dirty="0">
                <a:solidFill>
                  <a:schemeClr val="tx1"/>
                </a:solidFill>
                <a:ea typeface="华文中宋" panose="02010600040101010101" pitchFamily="2" charset="-122"/>
              </a:rPr>
              <a:t>基准原生诱陷</a:t>
            </a:r>
            <a:r>
              <a:rPr lang="en-US" altLang="zh-CN" dirty="0">
                <a:solidFill>
                  <a:schemeClr val="tx1"/>
                </a:solidFill>
                <a:ea typeface="华文中宋" panose="02010600040101010101" pitchFamily="2" charset="-122"/>
              </a:rPr>
              <a:t>: </a:t>
            </a:r>
            <a:r>
              <a:rPr lang="zh-CN" altLang="en-US" dirty="0">
                <a:solidFill>
                  <a:schemeClr val="tx1"/>
                </a:solidFill>
                <a:ea typeface="华文中宋" panose="02010600040101010101" pitchFamily="2" charset="-122"/>
              </a:rPr>
              <a:t>原生性</a:t>
            </a:r>
            <a:r>
              <a:rPr lang="en-US" altLang="zh-CN" dirty="0">
                <a:solidFill>
                  <a:schemeClr val="tx1"/>
                </a:solidFill>
                <a:ea typeface="华文中宋" panose="02010600040101010101" pitchFamily="2" charset="-122"/>
              </a:rPr>
              <a:t>+</a:t>
            </a:r>
            <a:r>
              <a:rPr lang="zh-CN" altLang="en-US" dirty="0">
                <a:solidFill>
                  <a:schemeClr val="tx1"/>
                </a:solidFill>
                <a:ea typeface="华文中宋" panose="02010600040101010101" pitchFamily="2" charset="-122"/>
              </a:rPr>
              <a:t>系统性</a:t>
            </a:r>
            <a:r>
              <a:rPr lang="en-US" altLang="zh-CN" dirty="0">
                <a:solidFill>
                  <a:schemeClr val="tx1"/>
                </a:solidFill>
                <a:ea typeface="华文中宋" panose="02010600040101010101" pitchFamily="2" charset="-122"/>
              </a:rPr>
              <a:t>+</a:t>
            </a:r>
            <a:r>
              <a:rPr lang="zh-CN" altLang="en-US" dirty="0">
                <a:solidFill>
                  <a:schemeClr val="tx1"/>
                </a:solidFill>
                <a:ea typeface="华文中宋" panose="02010600040101010101" pitchFamily="2" charset="-122"/>
              </a:rPr>
              <a:t>诱导性</a:t>
            </a:r>
            <a:endParaRPr lang="zh-CN" altLang="en-US" dirty="0">
              <a:solidFill>
                <a:schemeClr val="tx1"/>
              </a:solidFill>
              <a:effectLst/>
              <a:ea typeface="华文中宋" panose="02010600040101010101" pitchFamily="2" charset="-122"/>
            </a:endParaRPr>
          </a:p>
        </p:txBody>
      </p:sp>
      <p:sp>
        <p:nvSpPr>
          <p:cNvPr id="5" name="Rectangle 1">
            <a:extLst>
              <a:ext uri="{FF2B5EF4-FFF2-40B4-BE49-F238E27FC236}">
                <a16:creationId xmlns:a16="http://schemas.microsoft.com/office/drawing/2014/main" id="{E8F7A1EA-DC1C-34AB-B3A6-1A3BC517AB3A}"/>
              </a:ext>
            </a:extLst>
          </p:cNvPr>
          <p:cNvSpPr txBox="1">
            <a:spLocks noChangeArrowheads="1"/>
          </p:cNvSpPr>
          <p:nvPr/>
        </p:nvSpPr>
        <p:spPr bwMode="auto">
          <a:xfrm>
            <a:off x="0" y="6338170"/>
            <a:ext cx="12192000" cy="528219"/>
          </a:xfrm>
          <a:prstGeom prst="rect">
            <a:avLst/>
          </a:prstGeom>
          <a:solidFill>
            <a:srgbClr val="111111"/>
          </a:solidFill>
          <a:ln w="3175">
            <a:noFill/>
          </a:ln>
          <a:effectLst>
            <a:outerShdw blurRad="50800" dist="38100" dir="16200000" rotWithShape="0">
              <a:prstClr val="black">
                <a:alpha val="40000"/>
              </a:prstClr>
            </a:outerShdw>
          </a:effectLst>
        </p:spPr>
        <p:txBody>
          <a:bodyPr anchor="ctr" anchorCtr="0"/>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marR="0" lvl="0" indent="0" algn="just" defTabSz="457200" rtl="0" eaLnBrk="1" fontAlgn="auto" latinLnBrk="0" hangingPunct="1">
              <a:lnSpc>
                <a:spcPct val="100000"/>
              </a:lnSpc>
              <a:spcBef>
                <a:spcPts val="700"/>
              </a:spcBef>
              <a:spcAft>
                <a:spcPts val="0"/>
              </a:spcAft>
              <a:buClrTx/>
              <a:buSzTx/>
              <a:buFontTx/>
              <a:buNone/>
              <a:tabLst/>
              <a:defRPr/>
            </a:pP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Strathern, M. ‘Improving ratings’: audit in the British University system. Eur. Rev. 5, 305–321 (1997)</a:t>
            </a:r>
            <a:r>
              <a:rPr kumimoji="0" lang="en-US" altLang="zh-CN" sz="1200" b="0" i="0" u="none" strike="noStrike" kern="0" cap="none" spc="0" normalizeH="0" baseline="0" noProof="0" dirty="0">
                <a:ln>
                  <a:noFill/>
                </a:ln>
                <a:solidFill>
                  <a:srgbClr val="FF6600"/>
                </a:solidFill>
                <a:effectLst/>
                <a:uLnTx/>
                <a:uFillTx/>
                <a:latin typeface="Georgia" panose="02040502050405020303" pitchFamily="18" charset="0"/>
                <a:ea typeface="华文中宋" panose="02010600040101010101" pitchFamily="2" charset="-122"/>
                <a:cs typeface="ヒラギノ角ゴ ProN W6" charset="0"/>
                <a:sym typeface="Arial Bold" charset="0"/>
              </a:rPr>
              <a:t>(Goodhart’s Law)</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 The Unicode Consortium. The Unicode Standard, Version 17.0.0, (South San Francisco: The Unicode Consortium, 2025. </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hlinkClick r:id="rId2"/>
              </a:rPr>
              <a:t>https://www.unicode.org/versions/Unicode17.0.0/</a:t>
            </a:r>
            <a:r>
              <a:rPr kumimoji="0" lang="en-US" altLang="zh-CN" sz="1200" b="0" i="0" u="none" strike="noStrike" kern="0" cap="none" spc="0" normalizeH="0" baseline="0" noProof="0" dirty="0">
                <a:ln>
                  <a:noFill/>
                </a:ln>
                <a:solidFill>
                  <a:prstClr val="white">
                    <a:lumMod val="75000"/>
                  </a:prstClr>
                </a:solidFill>
                <a:effectLst/>
                <a:uLnTx/>
                <a:uFillTx/>
                <a:latin typeface="Georgia" panose="02040502050405020303" pitchFamily="18" charset="0"/>
                <a:ea typeface="华文中宋" panose="02010600040101010101" pitchFamily="2" charset="-122"/>
                <a:cs typeface="ヒラギノ角ゴ ProN W6" charset="0"/>
                <a:sym typeface="Arial Bold" charset="0"/>
              </a:rPr>
              <a:t> </a:t>
            </a:r>
          </a:p>
        </p:txBody>
      </p:sp>
      <p:sp>
        <p:nvSpPr>
          <p:cNvPr id="7" name="内容占位符 6">
            <a:extLst>
              <a:ext uri="{FF2B5EF4-FFF2-40B4-BE49-F238E27FC236}">
                <a16:creationId xmlns:a16="http://schemas.microsoft.com/office/drawing/2014/main" id="{EBC96BC4-3B6E-C099-1332-C4616983D08A}"/>
              </a:ext>
            </a:extLst>
          </p:cNvPr>
          <p:cNvSpPr>
            <a:spLocks noGrp="1"/>
          </p:cNvSpPr>
          <p:nvPr>
            <p:ph idx="1"/>
          </p:nvPr>
        </p:nvSpPr>
        <p:spPr>
          <a:xfrm>
            <a:off x="0" y="704427"/>
            <a:ext cx="12191999" cy="5633744"/>
          </a:xfrm>
        </p:spPr>
        <p:txBody>
          <a:bodyPr>
            <a:normAutofit/>
          </a:bodyPr>
          <a:lstStyle/>
          <a:p>
            <a:r>
              <a:rPr lang="en-US" altLang="zh-CN" sz="2400" b="1" dirty="0"/>
              <a:t>The 25 Unicode </a:t>
            </a:r>
            <a:r>
              <a:rPr lang="en-US" altLang="zh-CN" sz="2400" b="1" i="1" dirty="0" err="1"/>
              <a:t>White_Space</a:t>
            </a:r>
            <a:r>
              <a:rPr lang="en-US" altLang="zh-CN" sz="2400" b="1" dirty="0"/>
              <a:t> code points, names and rationales</a:t>
            </a:r>
          </a:p>
          <a:p>
            <a:pPr marL="0" indent="0">
              <a:buNone/>
            </a:pPr>
            <a:endParaRPr lang="zh-CN" altLang="en-US" sz="2400" b="1" dirty="0"/>
          </a:p>
        </p:txBody>
      </p:sp>
      <p:graphicFrame>
        <p:nvGraphicFramePr>
          <p:cNvPr id="9" name="表格 8">
            <a:extLst>
              <a:ext uri="{FF2B5EF4-FFF2-40B4-BE49-F238E27FC236}">
                <a16:creationId xmlns:a16="http://schemas.microsoft.com/office/drawing/2014/main" id="{551E3F54-7646-340C-7CAA-37428A79AEB1}"/>
              </a:ext>
            </a:extLst>
          </p:cNvPr>
          <p:cNvGraphicFramePr>
            <a:graphicFrameLocks noGrp="1"/>
          </p:cNvGraphicFramePr>
          <p:nvPr>
            <p:extLst>
              <p:ext uri="{D42A27DB-BD31-4B8C-83A1-F6EECF244321}">
                <p14:modId xmlns:p14="http://schemas.microsoft.com/office/powerpoint/2010/main" val="683280573"/>
              </p:ext>
            </p:extLst>
          </p:nvPr>
        </p:nvGraphicFramePr>
        <p:xfrm>
          <a:off x="179146" y="1171538"/>
          <a:ext cx="11800152" cy="5133729"/>
        </p:xfrm>
        <a:graphic>
          <a:graphicData uri="http://schemas.openxmlformats.org/drawingml/2006/table">
            <a:tbl>
              <a:tblPr firstRow="1" firstCol="1" bandRow="1"/>
              <a:tblGrid>
                <a:gridCol w="1609340">
                  <a:extLst>
                    <a:ext uri="{9D8B030D-6E8A-4147-A177-3AD203B41FA5}">
                      <a16:colId xmlns:a16="http://schemas.microsoft.com/office/drawing/2014/main" val="1417048567"/>
                    </a:ext>
                  </a:extLst>
                </a:gridCol>
                <a:gridCol w="4826762">
                  <a:extLst>
                    <a:ext uri="{9D8B030D-6E8A-4147-A177-3AD203B41FA5}">
                      <a16:colId xmlns:a16="http://schemas.microsoft.com/office/drawing/2014/main" val="2429542892"/>
                    </a:ext>
                  </a:extLst>
                </a:gridCol>
                <a:gridCol w="5364050">
                  <a:extLst>
                    <a:ext uri="{9D8B030D-6E8A-4147-A177-3AD203B41FA5}">
                      <a16:colId xmlns:a16="http://schemas.microsoft.com/office/drawing/2014/main" val="1728106508"/>
                    </a:ext>
                  </a:extLst>
                </a:gridCol>
              </a:tblGrid>
              <a:tr h="288229">
                <a:tc>
                  <a:txBody>
                    <a:bodyPr/>
                    <a:lstStyle/>
                    <a:p>
                      <a:pPr algn="ctr">
                        <a:lnSpc>
                          <a:spcPct val="107000"/>
                        </a:lnSpc>
                        <a:spcAft>
                          <a:spcPts val="800"/>
                        </a:spcAft>
                        <a:buNone/>
                      </a:pPr>
                      <a:r>
                        <a:rPr lang="en-GB" sz="1200" b="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Code Point</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BCA"/>
                    </a:solidFill>
                  </a:tcPr>
                </a:tc>
                <a:tc>
                  <a:txBody>
                    <a:bodyPr/>
                    <a:lstStyle/>
                    <a:p>
                      <a:pPr algn="ctr">
                        <a:lnSpc>
                          <a:spcPct val="107000"/>
                        </a:lnSpc>
                        <a:spcAft>
                          <a:spcPts val="800"/>
                        </a:spcAft>
                        <a:buNone/>
                      </a:pPr>
                      <a:r>
                        <a:rPr lang="en-GB" sz="1200" b="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Character Name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BCA"/>
                    </a:solidFill>
                  </a:tcPr>
                </a:tc>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Rationale</a:t>
                      </a:r>
                      <a:endParaRPr lang="zh-CN"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BCA"/>
                    </a:solidFill>
                  </a:tcPr>
                </a:tc>
                <a:extLst>
                  <a:ext uri="{0D108BD9-81ED-4DB2-BD59-A6C34878D82A}">
                    <a16:rowId xmlns:a16="http://schemas.microsoft.com/office/drawing/2014/main" val="2024866115"/>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U+0009</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CHARACTER TABULATION</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Horizontal spacing, advances to next tab stop</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89877133"/>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U+000A</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LINE FEED (LF)</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Primary line terminator (Unix)</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843647179"/>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U+000B</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LINE TABULATION (VT)</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Vertical spacing control</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803626412"/>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U+000C</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FORM FEED (FF)</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Page/Form break control</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107572359"/>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U+000D</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CARRIAGE RETURN (CR)</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Part of CRLF sequence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46978784"/>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U+0020</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Default word separator</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3462351576"/>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U+0085</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NEXT LINE (NEL)</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Single-character line terminator</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312314452"/>
                  </a:ext>
                </a:extLst>
              </a:tr>
              <a:tr h="193820">
                <a:tc>
                  <a:txBody>
                    <a:bodyPr/>
                    <a:lstStyle/>
                    <a:p>
                      <a:pPr algn="ctr">
                        <a:lnSpc>
                          <a:spcPct val="107000"/>
                        </a:lnSpc>
                        <a:spcAft>
                          <a:spcPts val="800"/>
                        </a:spcAft>
                        <a:buNone/>
                      </a:pPr>
                      <a:r>
                        <a:rPr lang="en-GB" sz="1200" b="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U+00A0</a:t>
                      </a:r>
                      <a:endParaRPr lang="zh-CN" sz="1200" b="1">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NO-BREAK SPACE (NBSP)</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Prevents line breaks</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1121545680"/>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U+1680</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OGHAM SPACE MARK</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Used in Ogham script</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951974247"/>
                  </a:ext>
                </a:extLst>
              </a:tr>
              <a:tr h="193820">
                <a:tc>
                  <a:txBody>
                    <a:bodyPr/>
                    <a:lstStyle/>
                    <a:p>
                      <a:pPr algn="ctr">
                        <a:lnSpc>
                          <a:spcPct val="107000"/>
                        </a:lnSpc>
                        <a:spcAft>
                          <a:spcPts val="800"/>
                        </a:spcAft>
                        <a:buNone/>
                      </a:pPr>
                      <a:r>
                        <a:rPr lang="en-GB" sz="1200" b="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U+2000</a:t>
                      </a:r>
                      <a:endParaRPr lang="zh-CN" sz="1200" b="1">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EN QUAD</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gn="just">
                        <a:lnSpc>
                          <a:spcPct val="107000"/>
                        </a:lnSpc>
                        <a:spcAft>
                          <a:spcPts val="800"/>
                        </a:spcAft>
                        <a:buNone/>
                      </a:pPr>
                      <a:r>
                        <a:rPr lang="en-GB"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Typographic spacing (1/2 </a:t>
                      </a:r>
                      <a:r>
                        <a:rPr lang="en-GB" sz="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em</a:t>
                      </a:r>
                      <a:r>
                        <a:rPr lang="en-GB"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wide)</a:t>
                      </a:r>
                      <a:endParaRPr lang="zh-CN"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1333269468"/>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U+2001</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EN QUAD</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gn="just">
                        <a:lnSpc>
                          <a:spcPct val="107000"/>
                        </a:lnSpc>
                        <a:spcAft>
                          <a:spcPts val="800"/>
                        </a:spcAft>
                        <a:buNone/>
                      </a:pPr>
                      <a:r>
                        <a:rPr lang="en-US" sz="1200">
                          <a:effectLst/>
                          <a:latin typeface="Times New Roman" panose="02020603050405020304" pitchFamily="18" charset="0"/>
                          <a:ea typeface="宋体" panose="02010600030101010101" pitchFamily="2" charset="-122"/>
                          <a:cs typeface="Times New Roman" panose="02020603050405020304" pitchFamily="18" charset="0"/>
                        </a:rPr>
                        <a:t>Typographic spacing (Full em wide)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805428618"/>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U+2002</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EN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gn="just">
                        <a:lnSpc>
                          <a:spcPct val="107000"/>
                        </a:lnSpc>
                        <a:spcAft>
                          <a:spcPts val="800"/>
                        </a:spcAft>
                        <a:buNone/>
                      </a:pPr>
                      <a:r>
                        <a:rPr lang="en-US"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Typographic spacing (1/2 em wide)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3647236191"/>
                  </a:ext>
                </a:extLst>
              </a:tr>
              <a:tr h="193820">
                <a:tc>
                  <a:txBody>
                    <a:bodyPr/>
                    <a:lstStyle/>
                    <a:p>
                      <a:pPr algn="ctr">
                        <a:lnSpc>
                          <a:spcPct val="107000"/>
                        </a:lnSpc>
                        <a:spcAft>
                          <a:spcPts val="800"/>
                        </a:spcAft>
                        <a:buNone/>
                      </a:pPr>
                      <a:r>
                        <a:rPr lang="en-GB" sz="1200" b="1">
                          <a:effectLst/>
                          <a:latin typeface="Times New Roman" panose="02020603050405020304" pitchFamily="18" charset="0"/>
                          <a:ea typeface="宋体" panose="02010600030101010101" pitchFamily="2" charset="-122"/>
                          <a:cs typeface="Times New Roman" panose="02020603050405020304" pitchFamily="18" charset="0"/>
                        </a:rPr>
                        <a:t>U+2003</a:t>
                      </a:r>
                      <a:endParaRPr lang="zh-CN" sz="1200" b="1">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spcAft>
                          <a:spcPts val="800"/>
                        </a:spcAft>
                        <a:buNone/>
                      </a:pPr>
                      <a:r>
                        <a:rPr lang="en-GB" sz="1200">
                          <a:effectLst/>
                          <a:latin typeface="Times New Roman" panose="02020603050405020304" pitchFamily="18" charset="0"/>
                          <a:ea typeface="宋体" panose="02010600030101010101" pitchFamily="2" charset="-122"/>
                          <a:cs typeface="Times New Roman" panose="02020603050405020304" pitchFamily="18" charset="0"/>
                        </a:rPr>
                        <a:t>EM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noFill/>
                  </a:tcPr>
                </a:tc>
                <a:tc>
                  <a:txBody>
                    <a:bodyPr/>
                    <a:lstStyle/>
                    <a:p>
                      <a:pPr algn="just">
                        <a:lnSpc>
                          <a:spcPct val="107000"/>
                        </a:lnSpc>
                        <a:spcAft>
                          <a:spcPts val="800"/>
                        </a:spcAft>
                        <a:buNone/>
                      </a:pPr>
                      <a:r>
                        <a:rPr lang="en-US" sz="1200">
                          <a:effectLst/>
                          <a:latin typeface="Times New Roman" panose="02020603050405020304" pitchFamily="18" charset="0"/>
                          <a:ea typeface="宋体" panose="02010600030101010101" pitchFamily="2" charset="-122"/>
                          <a:cs typeface="Times New Roman" panose="02020603050405020304" pitchFamily="18" charset="0"/>
                        </a:rPr>
                        <a:t>Typographic spacing (Full em wide)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241090122"/>
                  </a:ext>
                </a:extLst>
              </a:tr>
              <a:tr h="193820">
                <a:tc>
                  <a:txBody>
                    <a:bodyPr/>
                    <a:lstStyle/>
                    <a:p>
                      <a:pPr algn="ctr">
                        <a:lnSpc>
                          <a:spcPct val="107000"/>
                        </a:lnSpc>
                        <a:spcAft>
                          <a:spcPts val="800"/>
                        </a:spcAft>
                        <a:buNone/>
                      </a:pPr>
                      <a:r>
                        <a:rPr lang="en-GB" sz="1200" b="1" dirty="0">
                          <a:solidFill>
                            <a:srgbClr val="1F1F1F"/>
                          </a:solidFill>
                          <a:effectLst/>
                          <a:latin typeface="Times New Roman" panose="02020603050405020304" pitchFamily="18" charset="0"/>
                          <a:ea typeface="Google Sans Text"/>
                          <a:cs typeface="Times New Roman" panose="02020603050405020304" pitchFamily="18" charset="0"/>
                        </a:rPr>
                        <a:t>U+2004</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1F1F1F"/>
                          </a:solidFill>
                          <a:effectLst/>
                          <a:latin typeface="Times New Roman" panose="02020603050405020304" pitchFamily="18" charset="0"/>
                          <a:ea typeface="Google Sans Text"/>
                          <a:cs typeface="Times New Roman" panose="02020603050405020304" pitchFamily="18" charset="0"/>
                        </a:rPr>
                        <a:t>THREE-PER-EM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gn="just">
                        <a:lnSpc>
                          <a:spcPct val="107000"/>
                        </a:lnSpc>
                        <a:spcAft>
                          <a:spcPts val="800"/>
                        </a:spcAft>
                        <a:buNone/>
                      </a:pPr>
                      <a:r>
                        <a:rPr lang="en-US"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Typographic spacing (1/3 em wide)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2208578093"/>
                  </a:ext>
                </a:extLst>
              </a:tr>
              <a:tr h="193820">
                <a:tc>
                  <a:txBody>
                    <a:bodyPr/>
                    <a:lstStyle/>
                    <a:p>
                      <a:pPr algn="ctr">
                        <a:lnSpc>
                          <a:spcPct val="107000"/>
                        </a:lnSpc>
                        <a:spcAft>
                          <a:spcPts val="800"/>
                        </a:spcAft>
                        <a:buNone/>
                      </a:pPr>
                      <a:r>
                        <a:rPr lang="en-GB" sz="1200" b="1" dirty="0">
                          <a:solidFill>
                            <a:srgbClr val="1F1F1F"/>
                          </a:solidFill>
                          <a:effectLst/>
                          <a:latin typeface="Times New Roman" panose="02020603050405020304" pitchFamily="18" charset="0"/>
                          <a:ea typeface="Google Sans Text"/>
                          <a:cs typeface="Times New Roman" panose="02020603050405020304" pitchFamily="18" charset="0"/>
                        </a:rPr>
                        <a:t>U+2005</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spcAft>
                          <a:spcPts val="800"/>
                        </a:spcAft>
                        <a:buNone/>
                      </a:pPr>
                      <a:r>
                        <a:rPr lang="en-GB" sz="1200">
                          <a:solidFill>
                            <a:srgbClr val="1F1F1F"/>
                          </a:solidFill>
                          <a:effectLst/>
                          <a:latin typeface="Times New Roman" panose="02020603050405020304" pitchFamily="18" charset="0"/>
                          <a:ea typeface="Google Sans Text"/>
                          <a:cs typeface="Times New Roman" panose="02020603050405020304" pitchFamily="18" charset="0"/>
                        </a:rPr>
                        <a:t>FOUR-PER-EM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noFill/>
                  </a:tcPr>
                </a:tc>
                <a:tc>
                  <a:txBody>
                    <a:bodyPr/>
                    <a:lstStyle/>
                    <a:p>
                      <a:pPr algn="just">
                        <a:lnSpc>
                          <a:spcPct val="107000"/>
                        </a:lnSpc>
                        <a:spcAft>
                          <a:spcPts val="800"/>
                        </a:spcAft>
                        <a:buNone/>
                      </a:pPr>
                      <a:r>
                        <a:rPr lang="en-US" sz="1200">
                          <a:effectLst/>
                          <a:latin typeface="Times New Roman" panose="02020603050405020304" pitchFamily="18" charset="0"/>
                          <a:ea typeface="宋体" panose="02010600030101010101" pitchFamily="2" charset="-122"/>
                          <a:cs typeface="Times New Roman" panose="02020603050405020304" pitchFamily="18" charset="0"/>
                        </a:rPr>
                        <a:t>Typographic spacing (1/4 em wide)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540847142"/>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U+2006</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SIX-PER-EM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gn="just">
                        <a:lnSpc>
                          <a:spcPct val="107000"/>
                        </a:lnSpc>
                        <a:spcAft>
                          <a:spcPts val="800"/>
                        </a:spcAft>
                        <a:buNone/>
                      </a:pPr>
                      <a:r>
                        <a:rPr lang="en-US"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Typographic spacing (1/6 em wide)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1548620940"/>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U+2007</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FIGURE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Width equal to a standard digit</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265361332"/>
                  </a:ext>
                </a:extLst>
              </a:tr>
              <a:tr h="193820">
                <a:tc>
                  <a:txBody>
                    <a:bodyPr/>
                    <a:lstStyle/>
                    <a:p>
                      <a:pPr algn="ctr">
                        <a:lnSpc>
                          <a:spcPct val="107000"/>
                        </a:lnSpc>
                        <a:spcAft>
                          <a:spcPts val="800"/>
                        </a:spcAft>
                        <a:buNone/>
                      </a:pPr>
                      <a:r>
                        <a:rPr lang="en-GB" sz="1200" b="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U+2008</a:t>
                      </a:r>
                      <a:endParaRPr lang="zh-CN" sz="1200" b="1">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PUNCTUATION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Width equal to a narrow punctuation mark</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2777743365"/>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U+2009</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algn="just">
                        <a:lnSpc>
                          <a:spcPct val="107000"/>
                        </a:lnSpc>
                        <a:spcAft>
                          <a:spcPts val="800"/>
                        </a:spcAft>
                        <a:buNone/>
                      </a:pPr>
                      <a:r>
                        <a:rPr lang="en-GB" sz="1200">
                          <a:effectLst/>
                          <a:latin typeface="Times New Roman" panose="02020603050405020304" pitchFamily="18" charset="0"/>
                          <a:ea typeface="宋体" panose="02010600030101010101" pitchFamily="2" charset="-122"/>
                          <a:cs typeface="Times New Roman" panose="02020603050405020304" pitchFamily="18" charset="0"/>
                        </a:rPr>
                        <a:t>Small separation, recommended for SI units</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477562297"/>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U+200A</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HAIR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1F0E7"/>
                    </a:solidFill>
                  </a:tcPr>
                </a:tc>
                <a:tc>
                  <a:txBody>
                    <a:bodyPr/>
                    <a:lstStyle/>
                    <a:p>
                      <a:pPr algn="just">
                        <a:lnSpc>
                          <a:spcPct val="107000"/>
                        </a:lnSpc>
                        <a:spcAft>
                          <a:spcPts val="800"/>
                        </a:spcAft>
                        <a:buNone/>
                      </a:pPr>
                      <a:r>
                        <a:rPr lang="en-US"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Thinnest visible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311509280"/>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U+2028</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LINE SEPARATOR (LSEP)</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algn="just">
                        <a:lnSpc>
                          <a:spcPct val="107000"/>
                        </a:lnSpc>
                        <a:spcAft>
                          <a:spcPts val="800"/>
                        </a:spcAft>
                        <a:buNone/>
                      </a:pPr>
                      <a:r>
                        <a:rPr lang="en-GB" sz="1200">
                          <a:effectLst/>
                          <a:latin typeface="Times New Roman" panose="02020603050405020304" pitchFamily="18" charset="0"/>
                          <a:ea typeface="宋体" panose="02010600030101010101" pitchFamily="2" charset="-122"/>
                          <a:cs typeface="Times New Roman" panose="02020603050405020304" pitchFamily="18" charset="0"/>
                        </a:rPr>
                        <a:t>Line break effector</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682989676"/>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U+2029</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PARAGRAPH SEPARATOR (PS)</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Mandatory paragraph break</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3316200921"/>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U+202F</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NARROW NO-BREAK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algn="just">
                        <a:lnSpc>
                          <a:spcPct val="107000"/>
                        </a:lnSpc>
                        <a:spcAft>
                          <a:spcPts val="800"/>
                        </a:spcAft>
                        <a:buNone/>
                      </a:pPr>
                      <a:r>
                        <a:rPr lang="en-GB" sz="1200">
                          <a:effectLst/>
                          <a:latin typeface="Times New Roman" panose="02020603050405020304" pitchFamily="18" charset="0"/>
                          <a:ea typeface="宋体" panose="02010600030101010101" pitchFamily="2" charset="-122"/>
                          <a:cs typeface="Times New Roman" panose="02020603050405020304" pitchFamily="18" charset="0"/>
                        </a:rPr>
                        <a:t>Narrower non-breaking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181456206"/>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U+205F</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MEDIUM MATHEMATICAL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tc>
                  <a:txBody>
                    <a:bodyPr/>
                    <a:lstStyle/>
                    <a:p>
                      <a:pPr algn="just">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Used for mathematical formulae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1F0E7"/>
                    </a:solidFill>
                  </a:tcPr>
                </a:tc>
                <a:extLst>
                  <a:ext uri="{0D108BD9-81ED-4DB2-BD59-A6C34878D82A}">
                    <a16:rowId xmlns:a16="http://schemas.microsoft.com/office/drawing/2014/main" val="986244131"/>
                  </a:ext>
                </a:extLst>
              </a:tr>
              <a:tr h="193820">
                <a:tc>
                  <a:txBody>
                    <a:bodyPr/>
                    <a:lstStyle/>
                    <a:p>
                      <a:pPr algn="ctr">
                        <a:lnSpc>
                          <a:spcPct val="107000"/>
                        </a:lnSpc>
                        <a:spcAft>
                          <a:spcPts val="800"/>
                        </a:spcAft>
                        <a:buNone/>
                      </a:pPr>
                      <a:r>
                        <a:rPr lang="en-GB"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U+3000</a:t>
                      </a:r>
                      <a:endParaRPr lang="zh-CN"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7000"/>
                        </a:lnSpc>
                        <a:spcAft>
                          <a:spcPts val="800"/>
                        </a:spcAft>
                        <a:buNone/>
                      </a:pPr>
                      <a:r>
                        <a:rPr lang="en-GB" sz="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IDEOGRAPHIC SPACE</a:t>
                      </a:r>
                      <a:endParaRPr lang="zh-CN"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07000"/>
                        </a:lnSpc>
                        <a:spcAft>
                          <a:spcPts val="800"/>
                        </a:spcAft>
                        <a:buNone/>
                      </a:pPr>
                      <a:r>
                        <a:rPr lang="en-GB" sz="1200" dirty="0">
                          <a:effectLst/>
                          <a:latin typeface="Times New Roman" panose="02020603050405020304" pitchFamily="18" charset="0"/>
                          <a:ea typeface="宋体" panose="02010600030101010101" pitchFamily="2" charset="-122"/>
                          <a:cs typeface="Times New Roman" panose="02020603050405020304" pitchFamily="18" charset="0"/>
                        </a:rPr>
                        <a:t>Width equal to a CJK character cell</a:t>
                      </a:r>
                      <a:endParaRPr lang="zh-CN"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1096224"/>
                  </a:ext>
                </a:extLst>
              </a:tr>
            </a:tbl>
          </a:graphicData>
        </a:graphic>
      </p:graphicFrame>
    </p:spTree>
    <p:extLst>
      <p:ext uri="{BB962C8B-B14F-4D97-AF65-F5344CB8AC3E}">
        <p14:creationId xmlns:p14="http://schemas.microsoft.com/office/powerpoint/2010/main" val="14180847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INDEX" val="20233066"/>
  <p:tag name="KSO_WM_UNIT_LAYERLEVEL" val="1"/>
  <p:tag name="KSO_WM_TAG_VERSION" val="3.0"/>
  <p:tag name="KSO_WM_BEAUTIFY_FLAG" val="#wm#"/>
  <p:tag name="KSO_WM_UNIT_ID" val="diagram20233066_1*i*1"/>
  <p:tag name="KSO_WM_TEMPLATE_CATEGORY" val="diagram"/>
  <p:tag name="KSO_WM_UNIT_FILL_FORE_SCHEMECOLOR_INDEX" val="5"/>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INDEX" val="20233066"/>
  <p:tag name="KSO_WM_UNIT_LAYERLEVEL" val="1"/>
  <p:tag name="KSO_WM_TAG_VERSION" val="3.0"/>
  <p:tag name="KSO_WM_BEAUTIFY_FLAG" val="#wm#"/>
  <p:tag name="KSO_WM_UNIT_ID" val="diagram20233066_1*i*1"/>
  <p:tag name="KSO_WM_TEMPLATE_CATEGORY" val="diagram"/>
  <p:tag name="KSO_WM_UNIT_FILL_FORE_SCHEMECOLOR_INDEX" val="5"/>
  <p:tag name="KSO_WM_UNIT_FILL_TYPE" val="1"/>
  <p:tag name="KSO_WM_UNIT_TEXT_FILL_FORE_SCHEMECOLOR_INDEX" val="2"/>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INDEX" val="20233066"/>
  <p:tag name="KSO_WM_UNIT_LAYERLEVEL" val="1"/>
  <p:tag name="KSO_WM_TAG_VERSION" val="3.0"/>
  <p:tag name="KSO_WM_BEAUTIFY_FLAG" val="#wm#"/>
  <p:tag name="KSO_WM_UNIT_ID" val="diagram20233066_1*i*1"/>
  <p:tag name="KSO_WM_TEMPLATE_CATEGORY" val="diagram"/>
  <p:tag name="KSO_WM_UNIT_FILL_FORE_SCHEMECOLOR_INDEX" val="5"/>
  <p:tag name="KSO_WM_UNIT_FILL_TYPE" val="1"/>
  <p:tag name="KSO_WM_UNIT_TEXT_FILL_FORE_SCHEMECOLOR_INDEX" val="2"/>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INDEX" val="20233066"/>
  <p:tag name="KSO_WM_UNIT_LAYERLEVEL" val="1"/>
  <p:tag name="KSO_WM_TAG_VERSION" val="3.0"/>
  <p:tag name="KSO_WM_BEAUTIFY_FLAG" val="#wm#"/>
  <p:tag name="KSO_WM_UNIT_ID" val="diagram20233066_1*i*1"/>
  <p:tag name="KSO_WM_TEMPLATE_CATEGORY" val="diagram"/>
  <p:tag name="KSO_WM_UNIT_FILL_FORE_SCHEMECOLOR_INDEX" val="5"/>
  <p:tag name="KSO_WM_UNIT_FILL_TYPE" val="1"/>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Theme">
  <a:themeElements>
    <a:clrScheme name="自定义 1">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8CDBFE"/>
      </a:hlink>
      <a:folHlink>
        <a:srgbClr val="00B050"/>
      </a:folHlink>
    </a:clrScheme>
    <a:fontScheme name="Custom 3">
      <a:majorFont>
        <a:latin typeface="Century Schoolbook"/>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自定义 1">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8CDBFE"/>
      </a:hlink>
      <a:folHlink>
        <a:srgbClr val="00B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8_Office Theme">
  <a:themeElements>
    <a:clrScheme name="自定义 1">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8CDBFE"/>
      </a:hlink>
      <a:folHlink>
        <a:srgbClr val="00B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0_Office Theme">
  <a:themeElements>
    <a:clrScheme name="自定义 1">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8CDBFE"/>
      </a:hlink>
      <a:folHlink>
        <a:srgbClr val="00B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1_Office Theme">
  <a:themeElements>
    <a:clrScheme name="自定义 2">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8CDBFE"/>
      </a:hlink>
      <a:folHlink>
        <a:srgbClr val="00B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4_Office Theme">
  <a:themeElements>
    <a:clrScheme name="自定义 1">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8CDBFE"/>
      </a:hlink>
      <a:folHlink>
        <a:srgbClr val="00B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2_Office Theme">
  <a:themeElements>
    <a:clrScheme name="自定义 2">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8CDBFE"/>
      </a:hlink>
      <a:folHlink>
        <a:srgbClr val="00B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3_Office Theme">
  <a:themeElements>
    <a:clrScheme name="自定义 1">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8CDBFE"/>
      </a:hlink>
      <a:folHlink>
        <a:srgbClr val="00B0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98240</TotalTime>
  <Words>4108</Words>
  <Application>Microsoft Office PowerPoint</Application>
  <PresentationFormat>宽屏</PresentationFormat>
  <Paragraphs>250</Paragraphs>
  <Slides>34</Slides>
  <Notes>2</Notes>
  <HiddenSlides>0</HiddenSlides>
  <MMClips>0</MMClips>
  <ScaleCrop>false</ScaleCrop>
  <HeadingPairs>
    <vt:vector size="6" baseType="variant">
      <vt:variant>
        <vt:lpstr>已用的字体</vt:lpstr>
      </vt:variant>
      <vt:variant>
        <vt:i4>11</vt:i4>
      </vt:variant>
      <vt:variant>
        <vt:lpstr>主题</vt:lpstr>
      </vt:variant>
      <vt:variant>
        <vt:i4>8</vt:i4>
      </vt:variant>
      <vt:variant>
        <vt:lpstr>幻灯片标题</vt:lpstr>
      </vt:variant>
      <vt:variant>
        <vt:i4>34</vt:i4>
      </vt:variant>
    </vt:vector>
  </HeadingPairs>
  <TitlesOfParts>
    <vt:vector size="53" baseType="lpstr">
      <vt:lpstr>华文中宋</vt:lpstr>
      <vt:lpstr>微软雅黑</vt:lpstr>
      <vt:lpstr>思源宋体 CN Heavy</vt:lpstr>
      <vt:lpstr>思源黑体 CN Normal</vt:lpstr>
      <vt:lpstr>Arial</vt:lpstr>
      <vt:lpstr>Calibri</vt:lpstr>
      <vt:lpstr>Calibri Light</vt:lpstr>
      <vt:lpstr>Century Schoolbook</vt:lpstr>
      <vt:lpstr>Georgia</vt:lpstr>
      <vt:lpstr>Times New Roman</vt:lpstr>
      <vt:lpstr>Wingdings</vt:lpstr>
      <vt:lpstr>Office Theme</vt:lpstr>
      <vt:lpstr>7_Office Theme</vt:lpstr>
      <vt:lpstr>18_Office Theme</vt:lpstr>
      <vt:lpstr>20_Office Theme</vt:lpstr>
      <vt:lpstr>21_Office Theme</vt:lpstr>
      <vt:lpstr>24_Office Theme</vt:lpstr>
      <vt:lpstr>22_Office Theme</vt:lpstr>
      <vt:lpstr>23_Office Theme</vt:lpstr>
      <vt:lpstr>PowerPoint 演示文稿</vt:lpstr>
      <vt:lpstr>PowerPoint 演示文稿</vt:lpstr>
      <vt:lpstr>PowerPoint 演示文稿</vt:lpstr>
      <vt:lpstr>PowerPoint 演示文稿</vt:lpstr>
      <vt:lpstr>PowerPoint 演示文稿</vt:lpstr>
      <vt:lpstr>基准原生诱陷与LLM认知过载</vt:lpstr>
      <vt:lpstr>PowerPoint 演示文稿</vt:lpstr>
      <vt:lpstr>PowerPoint 演示文稿</vt:lpstr>
      <vt:lpstr>基准原生诱陷: 原生性+系统性+诱导性</vt:lpstr>
      <vt:lpstr>基准原生诱陷: 原生性+系统性+诱导性</vt:lpstr>
      <vt:lpstr>基准原生诱陷: 原生性+系统性+诱导性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基准原生诱陷: 原生性+系统性+诱导性</vt:lpstr>
      <vt:lpstr>A single-whitespace rewards jailbreak for LLMs</vt:lpstr>
      <vt:lpstr>A single-whitespace rewards jailbreak for LLMs</vt:lpstr>
      <vt:lpstr>A single-whitespace rewards jailbreak for LLMs</vt:lpstr>
      <vt:lpstr>PowerPoint 演示文稿</vt:lpstr>
      <vt:lpstr>Native misspellings reward jailbreak for LLMs</vt:lpstr>
      <vt:lpstr>PowerPoint 演示文稿</vt:lpstr>
      <vt:lpstr>Frequency Law：LLMs生成机制</vt:lpstr>
      <vt:lpstr>机理可解释性：基准原生诱陷与LLM认知过载</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 FPT</dc:creator>
  <cp:lastModifiedBy>Zhiwen Hu</cp:lastModifiedBy>
  <cp:revision>3399</cp:revision>
  <dcterms:created xsi:type="dcterms:W3CDTF">2014-11-07T08:19:49Z</dcterms:created>
  <dcterms:modified xsi:type="dcterms:W3CDTF">2026-01-19T16:11:21Z</dcterms:modified>
</cp:coreProperties>
</file>